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12192000"/>
  <p:notesSz cx="6858000" cy="9144000"/>
  <p:embeddedFontLst>
    <p:embeddedFont>
      <p:font typeface="Century Gothic"/>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4" roundtripDataSignature="AMtx7mgvmrmoMYmkJf9U3ywM6upU3lJm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958139-CFB1-496E-A42A-3AA2E24119BF}">
  <a:tblStyle styleId="{46958139-CFB1-496E-A42A-3AA2E24119B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16A59EF-2851-4B8A-BC5F-2284B23C6224}"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F66AD59-BA4C-41FF-9F16-85011A0A72D2}"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enturyGothic-boldItalic.fntdata"/><Relationship Id="rId72" Type="http://schemas.openxmlformats.org/officeDocument/2006/relationships/font" Target="fonts/CenturyGothic-italic.fntdata"/><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enturyGothic-bold.fntdata"/><Relationship Id="rId70" Type="http://schemas.openxmlformats.org/officeDocument/2006/relationships/font" Target="fonts/CenturyGothic-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c866a59c4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4c866a59c4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Updated 10/03/23</a:t>
            </a:r>
            <a:endParaRPr/>
          </a:p>
        </p:txBody>
      </p:sp>
      <p:sp>
        <p:nvSpPr>
          <p:cNvPr id="208" name="Google Shape;208;g24c866a59c4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c866a59c4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4c866a59c4_0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1"/>
          </a:p>
        </p:txBody>
      </p:sp>
      <p:sp>
        <p:nvSpPr>
          <p:cNvPr id="217" name="Google Shape;217;g24c866a59c4_0_2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4c866a59c4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4c866a59c4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Emphasize that the value added in national accreditation is participation in this conversation and the challenge, support, and growth that it entails</a:t>
            </a:r>
            <a:endParaRPr/>
          </a:p>
        </p:txBody>
      </p:sp>
      <p:sp>
        <p:nvSpPr>
          <p:cNvPr id="225" name="Google Shape;225;g24c866a59c4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c866a59c4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4c866a59c4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Animated slide.</a:t>
            </a:r>
            <a:endParaRPr/>
          </a:p>
        </p:txBody>
      </p:sp>
      <p:sp>
        <p:nvSpPr>
          <p:cNvPr id="244" name="Google Shape;244;g24c866a59c4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4c866a59c4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4c866a59c4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2" name="Google Shape;252;g24c866a59c4_0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4c866a59c4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4c866a59c4_0_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0" name="Google Shape;260;g24c866a59c4_0_2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c866a59c4_0_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7" name="Google Shape;267;g24c866a59c4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c866a59c4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4c866a59c4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24c866a59c4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76" name="Google Shape;276;g24c866a59c4_0_25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4c866a59c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4c866a59c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4c866a59c4_0_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24c866a59c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4c866a59c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4c866a59c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Animated Slide! </a:t>
            </a:r>
            <a:endParaRPr/>
          </a:p>
          <a:p>
            <a:pPr indent="0" lvl="0" marL="0" rtl="0" algn="l">
              <a:lnSpc>
                <a:spcPct val="100000"/>
              </a:lnSpc>
              <a:spcBef>
                <a:spcPts val="0"/>
              </a:spcBef>
              <a:spcAft>
                <a:spcPts val="0"/>
              </a:spcAft>
              <a:buClr>
                <a:schemeClr val="dk1"/>
              </a:buClr>
              <a:buSzPts val="1200"/>
              <a:buFont typeface="Calibri"/>
              <a:buNone/>
            </a:pPr>
            <a:r>
              <a:rPr b="1" lang="en-US"/>
              <a:t>Turnover to fellow presenter</a:t>
            </a:r>
            <a:endParaRPr/>
          </a:p>
        </p:txBody>
      </p:sp>
      <p:sp>
        <p:nvSpPr>
          <p:cNvPr id="295" name="Google Shape;295;g24c866a59c4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accent1"/>
              </a:buClr>
              <a:buSzPts val="1200"/>
              <a:buFont typeface="Century Gothic"/>
              <a:buNone/>
            </a:pPr>
            <a:r>
              <a:t/>
            </a:r>
            <a:endParaRPr/>
          </a:p>
        </p:txBody>
      </p:sp>
      <p:sp>
        <p:nvSpPr>
          <p:cNvPr id="117" name="Google Shape;1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c5eebeb5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1c5eebeb5a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1c5eebeb5a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c5eebeb5a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c5eebeb5a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1c5eebeb5a2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c72bdda99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1c72bdda99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1c72bdda99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8" name="Google Shape;3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7406D"/>
              </a:buClr>
              <a:buSzPts val="1800"/>
              <a:buFont typeface="Arial"/>
              <a:buNone/>
            </a:pPr>
            <a:r>
              <a:t/>
            </a:r>
            <a:endParaRPr sz="5000">
              <a:solidFill>
                <a:srgbClr val="17406D"/>
              </a:solidFill>
              <a:latin typeface="Century Gothic"/>
              <a:ea typeface="Century Gothic"/>
              <a:cs typeface="Century Gothic"/>
              <a:sym typeface="Century Gothic"/>
            </a:endParaRPr>
          </a:p>
          <a:p>
            <a:pPr indent="0" lvl="0" marL="120015" rtl="0" algn="l">
              <a:lnSpc>
                <a:spcPct val="100000"/>
              </a:lnSpc>
              <a:spcBef>
                <a:spcPts val="360"/>
              </a:spcBef>
              <a:spcAft>
                <a:spcPts val="0"/>
              </a:spcAft>
              <a:buClr>
                <a:schemeClr val="dk1"/>
              </a:buClr>
              <a:buSzPts val="1710"/>
              <a:buFont typeface="Arial"/>
              <a:buNone/>
            </a:pPr>
            <a:r>
              <a:t/>
            </a:r>
            <a:endParaRPr sz="2600">
              <a:latin typeface="Century Gothic"/>
              <a:ea typeface="Century Gothic"/>
              <a:cs typeface="Century Gothic"/>
              <a:sym typeface="Century Gothic"/>
            </a:endParaRPr>
          </a:p>
          <a:p>
            <a:pPr indent="0" lvl="0" marL="120015" rtl="0" algn="l">
              <a:lnSpc>
                <a:spcPct val="100000"/>
              </a:lnSpc>
              <a:spcBef>
                <a:spcPts val="360"/>
              </a:spcBef>
              <a:spcAft>
                <a:spcPts val="0"/>
              </a:spcAft>
              <a:buClr>
                <a:schemeClr val="dk1"/>
              </a:buClr>
              <a:buSzPts val="1710"/>
              <a:buFont typeface="Arial"/>
              <a:buNone/>
            </a:pPr>
            <a:r>
              <a:rPr lang="en-US" sz="2600">
                <a:latin typeface="Century Gothic"/>
                <a:ea typeface="Century Gothic"/>
                <a:cs typeface="Century Gothic"/>
                <a:sym typeface="Century Gothic"/>
              </a:rPr>
              <a:t>Standard 2 projected measures with plan for data and analysis</a:t>
            </a:r>
            <a:endParaRPr sz="5000">
              <a:solidFill>
                <a:srgbClr val="17406D"/>
              </a:solidFill>
              <a:latin typeface="Century Gothic"/>
              <a:ea typeface="Century Gothic"/>
              <a:cs typeface="Century Gothic"/>
              <a:sym typeface="Century Gothic"/>
            </a:endParaRPr>
          </a:p>
          <a:p>
            <a:pPr indent="-228600" lvl="0" marL="457200" marR="0" rtl="0" algn="l">
              <a:lnSpc>
                <a:spcPct val="100000"/>
              </a:lnSpc>
              <a:spcBef>
                <a:spcPts val="0"/>
              </a:spcBef>
              <a:spcAft>
                <a:spcPts val="0"/>
              </a:spcAft>
              <a:buSzPts val="1400"/>
              <a:buNone/>
            </a:pPr>
            <a:r>
              <a:t/>
            </a:r>
            <a:endParaRPr/>
          </a:p>
        </p:txBody>
      </p:sp>
      <p:sp>
        <p:nvSpPr>
          <p:cNvPr id="376" name="Google Shape;376;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5" name="Google Shape;12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4" name="Google Shape;38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85" name="Google Shape;385;p1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2" name="Google Shape;3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00" name="Google Shape;4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01" name="Google Shape;401;p1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7" name="Google Shape;4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37" name="Google Shape;437;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56" name="Google Shape;456;p1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457" name="Google Shape;45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58" name="Google Shape;458;p1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4c866a59c4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4c866a59c4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90" name="Google Shape;490;p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491" name="Google Shape;49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92" name="Google Shape;492;p1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01" name="Google Shape;501;p1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02" name="Google Shape;50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03" name="Google Shape;503;p1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549" name="Google Shape;54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50" name="Google Shape;550;p2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68" name="Google Shape;56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69" name="Google Shape;569;p2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70" name="Google Shape;570;p2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c866a59c4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4c866a59c4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chemeClr val="dk1"/>
              </a:buClr>
              <a:buSzPts val="1200"/>
              <a:buFont typeface="Calibri"/>
              <a:buNone/>
            </a:pPr>
            <a:r>
              <a:rPr lang="en-US"/>
              <a:t>AAQEP is a part of this larger story, and represents a fundamental re-thinking and re-imagining of the role that national accreditation can play as part of a three-way partnership with institutions and state authorities.  Here’s how we got started.</a:t>
            </a:r>
            <a:endParaRPr/>
          </a:p>
          <a:p>
            <a:pPr indent="0" lvl="0" marL="0" rtl="0" algn="l">
              <a:lnSpc>
                <a:spcPct val="100000"/>
              </a:lnSpc>
              <a:spcBef>
                <a:spcPts val="1200"/>
              </a:spcBef>
              <a:spcAft>
                <a:spcPts val="0"/>
              </a:spcAft>
              <a:buClr>
                <a:schemeClr val="dk1"/>
              </a:buClr>
              <a:buSzPts val="1200"/>
              <a:buFont typeface="Calibri"/>
              <a:buNone/>
            </a:pPr>
            <a:r>
              <a:t/>
            </a:r>
            <a:endParaRPr b="1" sz="1200">
              <a:solidFill>
                <a:schemeClr val="dk2"/>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200"/>
              <a:buFont typeface="Calibri"/>
              <a:buNone/>
            </a:pPr>
            <a:r>
              <a:t/>
            </a:r>
            <a:endParaRPr b="1" sz="1200">
              <a:solidFill>
                <a:schemeClr val="dk2"/>
              </a:solidFill>
              <a:latin typeface="Calibri"/>
              <a:ea typeface="Calibri"/>
              <a:cs typeface="Calibri"/>
              <a:sym typeface="Calibri"/>
            </a:endParaRPr>
          </a:p>
          <a:p>
            <a:pPr indent="0" lvl="0" marL="0" rtl="0" algn="l">
              <a:lnSpc>
                <a:spcPct val="100000"/>
              </a:lnSpc>
              <a:spcBef>
                <a:spcPts val="1200"/>
              </a:spcBef>
              <a:spcAft>
                <a:spcPts val="0"/>
              </a:spcAft>
              <a:buClr>
                <a:schemeClr val="dk2"/>
              </a:buClr>
              <a:buSzPts val="1200"/>
              <a:buFont typeface="Calibri"/>
              <a:buNone/>
            </a:pPr>
            <a:r>
              <a:rPr b="1" lang="en-US" sz="1200">
                <a:solidFill>
                  <a:schemeClr val="dk2"/>
                </a:solidFill>
                <a:latin typeface="Calibri"/>
                <a:ea typeface="Calibri"/>
                <a:cs typeface="Calibri"/>
                <a:sym typeface="Calibri"/>
              </a:rPr>
              <a:t>43 individuals:</a:t>
            </a:r>
            <a:endParaRPr sz="1200">
              <a:solidFill>
                <a:schemeClr val="dk2"/>
              </a:solidFill>
              <a:latin typeface="Calibri"/>
              <a:ea typeface="Calibri"/>
              <a:cs typeface="Calibri"/>
              <a:sym typeface="Calibri"/>
            </a:endParaRPr>
          </a:p>
          <a:p>
            <a:pPr indent="-76200" lvl="0" marL="0" rtl="0" algn="l">
              <a:lnSpc>
                <a:spcPct val="100000"/>
              </a:lnSpc>
              <a:spcBef>
                <a:spcPts val="0"/>
              </a:spcBef>
              <a:spcAft>
                <a:spcPts val="0"/>
              </a:spcAft>
              <a:buClr>
                <a:schemeClr val="dk2"/>
              </a:buClr>
              <a:buSzPts val="1200"/>
              <a:buFont typeface="Noto Sans"/>
              <a:buChar char="❖"/>
            </a:pPr>
            <a:r>
              <a:rPr lang="en-US" sz="1200">
                <a:solidFill>
                  <a:schemeClr val="dk2"/>
                </a:solidFill>
                <a:latin typeface="Calibri"/>
                <a:ea typeface="Calibri"/>
                <a:cs typeface="Calibri"/>
                <a:sym typeface="Calibri"/>
              </a:rPr>
              <a:t>34 faculty, deans, staff</a:t>
            </a:r>
            <a:endParaRPr/>
          </a:p>
          <a:p>
            <a:pPr indent="-76200" lvl="0" marL="0" rtl="0" algn="l">
              <a:lnSpc>
                <a:spcPct val="100000"/>
              </a:lnSpc>
              <a:spcBef>
                <a:spcPts val="0"/>
              </a:spcBef>
              <a:spcAft>
                <a:spcPts val="0"/>
              </a:spcAft>
              <a:buClr>
                <a:schemeClr val="dk2"/>
              </a:buClr>
              <a:buSzPts val="1200"/>
              <a:buFont typeface="Noto Sans"/>
              <a:buChar char="❖"/>
            </a:pPr>
            <a:r>
              <a:rPr lang="en-US" sz="1200">
                <a:solidFill>
                  <a:schemeClr val="dk2"/>
                </a:solidFill>
                <a:latin typeface="Calibri"/>
                <a:ea typeface="Calibri"/>
                <a:cs typeface="Calibri"/>
                <a:sym typeface="Calibri"/>
              </a:rPr>
              <a:t>2 PK-12 educators</a:t>
            </a:r>
            <a:endParaRPr/>
          </a:p>
          <a:p>
            <a:pPr indent="-76200" lvl="0" marL="0" rtl="0" algn="l">
              <a:lnSpc>
                <a:spcPct val="100000"/>
              </a:lnSpc>
              <a:spcBef>
                <a:spcPts val="0"/>
              </a:spcBef>
              <a:spcAft>
                <a:spcPts val="0"/>
              </a:spcAft>
              <a:buClr>
                <a:schemeClr val="dk2"/>
              </a:buClr>
              <a:buSzPts val="1200"/>
              <a:buFont typeface="Noto Sans"/>
              <a:buChar char="❖"/>
            </a:pPr>
            <a:r>
              <a:rPr lang="en-US" sz="1200">
                <a:solidFill>
                  <a:schemeClr val="dk2"/>
                </a:solidFill>
                <a:latin typeface="Calibri"/>
                <a:ea typeface="Calibri"/>
                <a:cs typeface="Calibri"/>
                <a:sym typeface="Calibri"/>
              </a:rPr>
              <a:t>4 reps from 3 SEAs</a:t>
            </a:r>
            <a:endParaRPr/>
          </a:p>
          <a:p>
            <a:pPr indent="-76200" lvl="0" marL="0" rtl="0" algn="l">
              <a:lnSpc>
                <a:spcPct val="100000"/>
              </a:lnSpc>
              <a:spcBef>
                <a:spcPts val="0"/>
              </a:spcBef>
              <a:spcAft>
                <a:spcPts val="0"/>
              </a:spcAft>
              <a:buClr>
                <a:schemeClr val="dk2"/>
              </a:buClr>
              <a:buSzPts val="1200"/>
              <a:buFont typeface="Noto Sans"/>
              <a:buChar char="❖"/>
            </a:pPr>
            <a:r>
              <a:rPr lang="en-US" sz="1200">
                <a:solidFill>
                  <a:schemeClr val="dk2"/>
                </a:solidFill>
                <a:latin typeface="Calibri"/>
                <a:ea typeface="Calibri"/>
                <a:cs typeface="Calibri"/>
                <a:sym typeface="Calibri"/>
              </a:rPr>
              <a:t>3 AAQEP initial staff</a:t>
            </a:r>
            <a:endParaRPr/>
          </a:p>
          <a:p>
            <a:pPr indent="-76200" lvl="0" marL="0" rtl="0" algn="l">
              <a:lnSpc>
                <a:spcPct val="100000"/>
              </a:lnSpc>
              <a:spcBef>
                <a:spcPts val="0"/>
              </a:spcBef>
              <a:spcAft>
                <a:spcPts val="0"/>
              </a:spcAft>
              <a:buClr>
                <a:schemeClr val="dk2"/>
              </a:buClr>
              <a:buSzPts val="1200"/>
              <a:buFont typeface="Noto Sans"/>
              <a:buChar char="❖"/>
            </a:pPr>
            <a:r>
              <a:rPr lang="en-US" sz="1200">
                <a:solidFill>
                  <a:schemeClr val="dk2"/>
                </a:solidFill>
                <a:latin typeface="Calibri"/>
                <a:ea typeface="Calibri"/>
                <a:cs typeface="Calibri"/>
                <a:sym typeface="Calibri"/>
              </a:rPr>
              <a:t>39 institutions in 14 states</a:t>
            </a:r>
            <a:endParaRPr/>
          </a:p>
        </p:txBody>
      </p:sp>
      <p:sp>
        <p:nvSpPr>
          <p:cNvPr id="139" name="Google Shape;139;g24c866a59c4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77" name="Google Shape;57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78" name="Google Shape;578;p2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85" name="Google Shape;58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86" name="Google Shape;586;p2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00" name="Google Shape;600;p2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601" name="Google Shape;60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02" name="Google Shape;602;p2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26" name="Google Shape;62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27" name="Google Shape;627;p2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628" name="Google Shape;628;p2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38" name="Google Shape;63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39" name="Google Shape;639;p3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AAQEP Making the Case for Quality Workshop</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br>
              <a:rPr lang="en-US"/>
            </a:b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60" name="Google Shape;66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c866a59c4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4c866a59c4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8" name="Google Shape;148;g24c866a59c4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82" name="Google Shape;68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4c866a59c4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4c866a59c4_0_3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Registration has opened! </a:t>
            </a:r>
            <a:endParaRPr/>
          </a:p>
        </p:txBody>
      </p:sp>
      <p:sp>
        <p:nvSpPr>
          <p:cNvPr id="689" name="Google Shape;689;g24c866a59c4_0_3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97" name="Google Shape;69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c866a59c4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4c866a59c4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56" name="Google Shape;156;g24c866a59c4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4c866a59c4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24c866a59c4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75" name="Google Shape;175;g24c866a59c4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c866a59c4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4c866a59c4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rPr b="0" i="0" lang="en-US" sz="1800" u="none" strike="noStrike">
                <a:solidFill>
                  <a:srgbClr val="000000"/>
                </a:solidFill>
                <a:latin typeface="Arial"/>
                <a:ea typeface="Arial"/>
                <a:cs typeface="Arial"/>
                <a:sym typeface="Arial"/>
              </a:rPr>
              <a:t>We have </a:t>
            </a:r>
            <a:r>
              <a:rPr b="1" lang="en-US" sz="1800">
                <a:solidFill>
                  <a:srgbClr val="000000"/>
                </a:solidFill>
                <a:latin typeface="Arial"/>
                <a:ea typeface="Arial"/>
                <a:cs typeface="Arial"/>
                <a:sym typeface="Arial"/>
              </a:rPr>
              <a:t>201</a:t>
            </a:r>
            <a:r>
              <a:rPr b="1" i="0" lang="en-US" sz="1800" u="none" strike="noStrike">
                <a:solidFill>
                  <a:srgbClr val="000000"/>
                </a:solidFill>
                <a:latin typeface="Arial"/>
                <a:ea typeface="Arial"/>
                <a:cs typeface="Arial"/>
                <a:sym typeface="Arial"/>
              </a:rPr>
              <a:t> </a:t>
            </a:r>
            <a:r>
              <a:rPr b="0" i="0" lang="en-US" sz="1800" u="none" strike="noStrike">
                <a:solidFill>
                  <a:srgbClr val="000000"/>
                </a:solidFill>
                <a:latin typeface="Arial"/>
                <a:ea typeface="Arial"/>
                <a:cs typeface="Arial"/>
                <a:sym typeface="Arial"/>
              </a:rPr>
              <a:t>members that are educator preparation providers in </a:t>
            </a:r>
            <a:r>
              <a:rPr b="1" i="0" lang="en-US" sz="1800" u="none" strike="noStrike">
                <a:solidFill>
                  <a:srgbClr val="000000"/>
                </a:solidFill>
                <a:latin typeface="Arial"/>
                <a:ea typeface="Arial"/>
                <a:cs typeface="Arial"/>
                <a:sym typeface="Arial"/>
              </a:rPr>
              <a:t>3</a:t>
            </a:r>
            <a:r>
              <a:rPr b="1" lang="en-US" sz="1800">
                <a:solidFill>
                  <a:srgbClr val="000000"/>
                </a:solidFill>
                <a:latin typeface="Arial"/>
                <a:ea typeface="Arial"/>
                <a:cs typeface="Arial"/>
                <a:sym typeface="Arial"/>
              </a:rPr>
              <a:t>7</a:t>
            </a:r>
            <a:r>
              <a:rPr b="1" i="0" lang="en-US" sz="1800" u="none" strike="noStrike">
                <a:solidFill>
                  <a:srgbClr val="000000"/>
                </a:solidFill>
                <a:latin typeface="Arial"/>
                <a:ea typeface="Arial"/>
                <a:cs typeface="Arial"/>
                <a:sym typeface="Arial"/>
              </a:rPr>
              <a:t> </a:t>
            </a:r>
            <a:r>
              <a:rPr b="0" i="0" lang="en-US" sz="1800" u="none" strike="noStrike">
                <a:solidFill>
                  <a:srgbClr val="000000"/>
                </a:solidFill>
                <a:latin typeface="Arial"/>
                <a:ea typeface="Arial"/>
                <a:cs typeface="Arial"/>
                <a:sym typeface="Arial"/>
              </a:rPr>
              <a:t>states and other jurisdictions. Of those, </a:t>
            </a:r>
            <a:r>
              <a:rPr b="1" lang="en-US" sz="1800">
                <a:solidFill>
                  <a:srgbClr val="000000"/>
                </a:solidFill>
                <a:latin typeface="Arial"/>
                <a:ea typeface="Arial"/>
                <a:cs typeface="Arial"/>
                <a:sym typeface="Arial"/>
              </a:rPr>
              <a:t>104</a:t>
            </a:r>
            <a:r>
              <a:rPr b="0" i="0" lang="en-US" sz="1800" u="none" strike="noStrike">
                <a:solidFill>
                  <a:srgbClr val="000000"/>
                </a:solidFill>
                <a:latin typeface="Arial"/>
                <a:ea typeface="Arial"/>
                <a:cs typeface="Arial"/>
                <a:sym typeface="Arial"/>
              </a:rPr>
              <a:t> (or 54% of our regular members) are now accredited, in </a:t>
            </a:r>
            <a:r>
              <a:rPr b="1" i="0" lang="en-US" sz="1800" u="none" strike="noStrike">
                <a:solidFill>
                  <a:srgbClr val="000000"/>
                </a:solidFill>
                <a:latin typeface="Arial"/>
                <a:ea typeface="Arial"/>
                <a:cs typeface="Arial"/>
                <a:sym typeface="Arial"/>
              </a:rPr>
              <a:t>15</a:t>
            </a:r>
            <a:r>
              <a:rPr b="0" i="0" lang="en-US" sz="1800" u="none" strike="noStrike">
                <a:solidFill>
                  <a:srgbClr val="000000"/>
                </a:solidFill>
                <a:latin typeface="Arial"/>
                <a:ea typeface="Arial"/>
                <a:cs typeface="Arial"/>
                <a:sym typeface="Arial"/>
              </a:rPr>
              <a:t> states &amp; jurisdictions.</a:t>
            </a:r>
            <a:endParaRPr b="0"/>
          </a:p>
          <a:p>
            <a:pPr indent="0" lvl="0" marL="0" rtl="0" algn="l">
              <a:lnSpc>
                <a:spcPct val="100000"/>
              </a:lnSpc>
              <a:spcBef>
                <a:spcPts val="0"/>
              </a:spcBef>
              <a:spcAft>
                <a:spcPts val="0"/>
              </a:spcAft>
              <a:buSzPts val="1400"/>
              <a:buNone/>
            </a:pPr>
            <a:r>
              <a:rPr b="0" i="1" lang="en-US" sz="1800" u="none" strike="noStrike">
                <a:solidFill>
                  <a:srgbClr val="000000"/>
                </a:solidFill>
                <a:latin typeface="Arial"/>
                <a:ea typeface="Arial"/>
                <a:cs typeface="Arial"/>
                <a:sym typeface="Arial"/>
              </a:rPr>
              <a:t>Updated: 10/</a:t>
            </a:r>
            <a:r>
              <a:rPr i="1" lang="en-US" sz="1800">
                <a:solidFill>
                  <a:srgbClr val="000000"/>
                </a:solidFill>
                <a:latin typeface="Arial"/>
                <a:ea typeface="Arial"/>
                <a:cs typeface="Arial"/>
                <a:sym typeface="Arial"/>
              </a:rPr>
              <a:t>10</a:t>
            </a:r>
            <a:r>
              <a:rPr b="0" i="1" lang="en-US" sz="1800" u="none" strike="noStrike">
                <a:solidFill>
                  <a:srgbClr val="000000"/>
                </a:solidFill>
                <a:latin typeface="Arial"/>
                <a:ea typeface="Arial"/>
                <a:cs typeface="Arial"/>
                <a:sym typeface="Arial"/>
              </a:rPr>
              <a:t>/202</a:t>
            </a:r>
            <a:r>
              <a:rPr i="1" lang="en-US" sz="1800">
                <a:solidFill>
                  <a:srgbClr val="000000"/>
                </a:solidFill>
                <a:latin typeface="Arial"/>
                <a:ea typeface="Arial"/>
                <a:cs typeface="Arial"/>
                <a:sym typeface="Arial"/>
              </a:rPr>
              <a:t>3</a:t>
            </a:r>
            <a:endParaRPr b="0"/>
          </a:p>
          <a:p>
            <a:pPr indent="0" lvl="0" marL="0" rtl="0" algn="l">
              <a:lnSpc>
                <a:spcPct val="100000"/>
              </a:lnSpc>
              <a:spcBef>
                <a:spcPts val="0"/>
              </a:spcBef>
              <a:spcAft>
                <a:spcPts val="0"/>
              </a:spcAft>
              <a:buSzPts val="1400"/>
              <a:buNone/>
            </a:pPr>
            <a:br>
              <a:rPr lang="en-US"/>
            </a:br>
            <a:endParaRPr b="0"/>
          </a:p>
        </p:txBody>
      </p:sp>
      <p:sp>
        <p:nvSpPr>
          <p:cNvPr id="197" name="Google Shape;197;g24c866a59c4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24" name="Shape 24"/>
        <p:cNvGrpSpPr/>
        <p:nvPr/>
      </p:nvGrpSpPr>
      <p:grpSpPr>
        <a:xfrm>
          <a:off x="0" y="0"/>
          <a:ext cx="0" cy="0"/>
          <a:chOff x="0" y="0"/>
          <a:chExt cx="0" cy="0"/>
        </a:xfrm>
      </p:grpSpPr>
      <p:grpSp>
        <p:nvGrpSpPr>
          <p:cNvPr id="25" name="Google Shape;25;p47"/>
          <p:cNvGrpSpPr/>
          <p:nvPr/>
        </p:nvGrpSpPr>
        <p:grpSpPr>
          <a:xfrm>
            <a:off x="0" y="6208894"/>
            <a:ext cx="12192000" cy="649106"/>
            <a:chOff x="0" y="6208894"/>
            <a:chExt cx="12192000" cy="649106"/>
          </a:xfrm>
        </p:grpSpPr>
        <p:sp>
          <p:nvSpPr>
            <p:cNvPr id="26" name="Google Shape;26;p47"/>
            <p:cNvSpPr/>
            <p:nvPr/>
          </p:nvSpPr>
          <p:spPr>
            <a:xfrm>
              <a:off x="3048" y="6220178"/>
              <a:ext cx="12188952" cy="637822"/>
            </a:xfrm>
            <a:prstGeom prst="rect">
              <a:avLst/>
            </a:prstGeom>
            <a:gradFill>
              <a:gsLst>
                <a:gs pos="0">
                  <a:srgbClr val="9AF1F7"/>
                </a:gs>
                <a:gs pos="50000">
                  <a:srgbClr val="8DE6ED"/>
                </a:gs>
                <a:gs pos="100000">
                  <a:srgbClr val="78E8F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27" name="Google Shape;27;p47"/>
            <p:cNvCxnSpPr/>
            <p:nvPr/>
          </p:nvCxnSpPr>
          <p:spPr>
            <a:xfrm>
              <a:off x="0" y="6208894"/>
              <a:ext cx="12192000" cy="0"/>
            </a:xfrm>
            <a:prstGeom prst="straightConnector1">
              <a:avLst/>
            </a:prstGeom>
            <a:noFill/>
            <a:ln cap="flat" cmpd="sng" w="12700">
              <a:solidFill>
                <a:schemeClr val="dk2"/>
              </a:solidFill>
              <a:prstDash val="solid"/>
              <a:miter lim="800000"/>
              <a:headEnd len="sm" w="sm" type="none"/>
              <a:tailEnd len="sm" w="sm" type="none"/>
            </a:ln>
          </p:spPr>
        </p:cxnSp>
      </p:grpSp>
      <p:cxnSp>
        <p:nvCxnSpPr>
          <p:cNvPr id="28" name="Google Shape;28;p47"/>
          <p:cNvCxnSpPr/>
          <p:nvPr/>
        </p:nvCxnSpPr>
        <p:spPr>
          <a:xfrm flipH="1" rot="10800000">
            <a:off x="3048" y="5937956"/>
            <a:ext cx="8241" cy="5644"/>
          </a:xfrm>
          <a:prstGeom prst="straightConnector1">
            <a:avLst/>
          </a:prstGeom>
          <a:noFill/>
          <a:ln cap="flat" cmpd="sng" w="9525">
            <a:solidFill>
              <a:schemeClr val="accent1"/>
            </a:solidFill>
            <a:prstDash val="solid"/>
            <a:miter lim="800000"/>
            <a:headEnd len="sm" w="sm" type="none"/>
            <a:tailEnd len="sm" w="sm" type="none"/>
          </a:ln>
        </p:spPr>
      </p:cxnSp>
      <p:cxnSp>
        <p:nvCxnSpPr>
          <p:cNvPr id="29" name="Google Shape;29;p47"/>
          <p:cNvCxnSpPr/>
          <p:nvPr/>
        </p:nvCxnSpPr>
        <p:spPr>
          <a:xfrm flipH="1" rot="10800000">
            <a:off x="3048" y="5937956"/>
            <a:ext cx="8241" cy="5644"/>
          </a:xfrm>
          <a:prstGeom prst="straightConnector1">
            <a:avLst/>
          </a:prstGeom>
          <a:noFill/>
          <a:ln cap="flat" cmpd="sng" w="9525">
            <a:solidFill>
              <a:schemeClr val="accent1"/>
            </a:solidFill>
            <a:prstDash val="solid"/>
            <a:miter lim="800000"/>
            <a:headEnd len="sm" w="sm" type="none"/>
            <a:tailEnd len="sm" w="sm" type="none"/>
          </a:ln>
        </p:spPr>
      </p:cxnSp>
      <p:sp>
        <p:nvSpPr>
          <p:cNvPr id="30" name="Google Shape;30;p47"/>
          <p:cNvSpPr txBox="1"/>
          <p:nvPr>
            <p:ph type="ctrTitle"/>
          </p:nvPr>
        </p:nvSpPr>
        <p:spPr>
          <a:xfrm>
            <a:off x="711200" y="1371600"/>
            <a:ext cx="10468864" cy="1828800"/>
          </a:xfrm>
          <a:prstGeom prst="rect">
            <a:avLst/>
          </a:prstGeom>
          <a:noFill/>
          <a:ln>
            <a:noFill/>
          </a:ln>
        </p:spPr>
        <p:txBody>
          <a:bodyPr anchorCtr="0" anchor="b" bIns="0" lIns="0" spcFirstLastPara="1" rIns="18275" wrap="square" tIns="0">
            <a:normAutofit/>
          </a:bodyPr>
          <a:lstStyle>
            <a:lvl1pPr lvl="0" algn="r">
              <a:lnSpc>
                <a:spcPct val="100000"/>
              </a:lnSpc>
              <a:spcBef>
                <a:spcPts val="0"/>
              </a:spcBef>
              <a:spcAft>
                <a:spcPts val="0"/>
              </a:spcAft>
              <a:buClr>
                <a:schemeClr val="dk2"/>
              </a:buClr>
              <a:buSzPts val="5600"/>
              <a:buFont typeface="Century Gothic"/>
              <a:buNone/>
              <a:defRPr b="1" sz="5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7"/>
          <p:cNvSpPr txBox="1"/>
          <p:nvPr>
            <p:ph idx="1" type="subTitle"/>
          </p:nvPr>
        </p:nvSpPr>
        <p:spPr>
          <a:xfrm>
            <a:off x="711200" y="3228536"/>
            <a:ext cx="10472928" cy="1752600"/>
          </a:xfrm>
          <a:prstGeom prst="rect">
            <a:avLst/>
          </a:prstGeom>
          <a:noFill/>
          <a:ln>
            <a:noFill/>
          </a:ln>
        </p:spPr>
        <p:txBody>
          <a:bodyPr anchorCtr="0" anchor="t" bIns="45700" lIns="0" spcFirstLastPara="1" rIns="18275" wrap="square" tIns="45700">
            <a:normAutofit/>
          </a:bodyPr>
          <a:lstStyle>
            <a:lvl1pPr lvl="0" marR="45720" algn="r">
              <a:lnSpc>
                <a:spcPct val="100000"/>
              </a:lnSpc>
              <a:spcBef>
                <a:spcPts val="520"/>
              </a:spcBef>
              <a:spcAft>
                <a:spcPts val="0"/>
              </a:spcAft>
              <a:buSzPts val="2470"/>
              <a:buNone/>
              <a:defRPr>
                <a:solidFill>
                  <a:schemeClr val="dk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32" name="Google Shape;32;p47"/>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7"/>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7"/>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47"/>
          <p:cNvPicPr preferRelativeResize="0"/>
          <p:nvPr/>
        </p:nvPicPr>
        <p:blipFill rotWithShape="1">
          <a:blip r:embed="rId2">
            <a:alphaModFix/>
          </a:blip>
          <a:srcRect b="0" l="0" r="0" t="0"/>
          <a:stretch/>
        </p:blipFill>
        <p:spPr>
          <a:xfrm>
            <a:off x="148532" y="145900"/>
            <a:ext cx="638278" cy="47080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56"/>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6"/>
          <p:cNvSpPr txBox="1"/>
          <p:nvPr>
            <p:ph idx="1" type="body"/>
          </p:nvPr>
        </p:nvSpPr>
        <p:spPr>
          <a:xfrm rot="5400000">
            <a:off x="3901440" y="-1356360"/>
            <a:ext cx="4389120" cy="10972800"/>
          </a:xfrm>
          <a:prstGeom prst="rect">
            <a:avLst/>
          </a:prstGeom>
          <a:noFill/>
          <a:ln>
            <a:noFill/>
          </a:ln>
        </p:spPr>
        <p:txBody>
          <a:bodyPr anchorCtr="0" anchor="t" bIns="45700" lIns="91425" spcFirstLastPara="1" rIns="91425" wrap="square" tIns="45700">
            <a:normAutofit/>
          </a:bodyPr>
          <a:lstStyle>
            <a:lvl1pPr indent="-337185" lvl="0" marL="457200" algn="l">
              <a:lnSpc>
                <a:spcPct val="100000"/>
              </a:lnSpc>
              <a:spcBef>
                <a:spcPts val="360"/>
              </a:spcBef>
              <a:spcAft>
                <a:spcPts val="0"/>
              </a:spcAft>
              <a:buSzPts val="1710"/>
              <a:buChar char="⚫"/>
              <a:defRPr/>
            </a:lvl1pPr>
            <a:lvl2pPr indent="-325755" lvl="1" marL="914400" algn="l">
              <a:lnSpc>
                <a:spcPct val="100000"/>
              </a:lnSpc>
              <a:spcBef>
                <a:spcPts val="360"/>
              </a:spcBef>
              <a:spcAft>
                <a:spcPts val="0"/>
              </a:spcAft>
              <a:buSzPts val="1530"/>
              <a:buChar char="⚫"/>
              <a:defRPr/>
            </a:lvl2pPr>
            <a:lvl3pPr indent="-308610" lvl="2" marL="1371600" algn="l">
              <a:lnSpc>
                <a:spcPct val="100000"/>
              </a:lnSpc>
              <a:spcBef>
                <a:spcPts val="360"/>
              </a:spcBef>
              <a:spcAft>
                <a:spcPts val="0"/>
              </a:spcAft>
              <a:buSzPts val="126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95" name="Google Shape;95;p56"/>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6"/>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6"/>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57"/>
          <p:cNvSpPr txBox="1"/>
          <p:nvPr>
            <p:ph type="title"/>
          </p:nvPr>
        </p:nvSpPr>
        <p:spPr>
          <a:xfrm rot="5400000">
            <a:off x="7604919" y="2148684"/>
            <a:ext cx="5211763" cy="2743200"/>
          </a:xfrm>
          <a:prstGeom prst="rect">
            <a:avLst/>
          </a:prstGeom>
          <a:noFill/>
          <a:ln>
            <a:noFill/>
          </a:ln>
        </p:spPr>
        <p:txBody>
          <a:bodyPr anchorCtr="0" anchor="b" bIns="0" lIns="0" spcFirstLastPara="1" rIns="0"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7"/>
          <p:cNvSpPr txBox="1"/>
          <p:nvPr>
            <p:ph idx="1" type="body"/>
          </p:nvPr>
        </p:nvSpPr>
        <p:spPr>
          <a:xfrm rot="5400000">
            <a:off x="2016919" y="-492917"/>
            <a:ext cx="5211763" cy="8026400"/>
          </a:xfrm>
          <a:prstGeom prst="rect">
            <a:avLst/>
          </a:prstGeom>
          <a:noFill/>
          <a:ln>
            <a:noFill/>
          </a:ln>
        </p:spPr>
        <p:txBody>
          <a:bodyPr anchorCtr="0" anchor="t" bIns="45700" lIns="91425" spcFirstLastPara="1" rIns="91425" wrap="square" tIns="45700">
            <a:normAutofit/>
          </a:bodyPr>
          <a:lstStyle>
            <a:lvl1pPr indent="-337185" lvl="0" marL="457200" algn="l">
              <a:lnSpc>
                <a:spcPct val="100000"/>
              </a:lnSpc>
              <a:spcBef>
                <a:spcPts val="360"/>
              </a:spcBef>
              <a:spcAft>
                <a:spcPts val="0"/>
              </a:spcAft>
              <a:buSzPts val="1710"/>
              <a:buChar char="⚫"/>
              <a:defRPr/>
            </a:lvl1pPr>
            <a:lvl2pPr indent="-325755" lvl="1" marL="914400" algn="l">
              <a:lnSpc>
                <a:spcPct val="100000"/>
              </a:lnSpc>
              <a:spcBef>
                <a:spcPts val="360"/>
              </a:spcBef>
              <a:spcAft>
                <a:spcPts val="0"/>
              </a:spcAft>
              <a:buSzPts val="1530"/>
              <a:buChar char="⚫"/>
              <a:defRPr/>
            </a:lvl2pPr>
            <a:lvl3pPr indent="-308610" lvl="2" marL="1371600" algn="l">
              <a:lnSpc>
                <a:spcPct val="100000"/>
              </a:lnSpc>
              <a:spcBef>
                <a:spcPts val="360"/>
              </a:spcBef>
              <a:spcAft>
                <a:spcPts val="0"/>
              </a:spcAft>
              <a:buSzPts val="126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101" name="Google Shape;101;p57"/>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7"/>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7"/>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8"/>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8"/>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lvl1pPr indent="-337185" lvl="0" marL="457200" algn="l">
              <a:lnSpc>
                <a:spcPct val="100000"/>
              </a:lnSpc>
              <a:spcBef>
                <a:spcPts val="360"/>
              </a:spcBef>
              <a:spcAft>
                <a:spcPts val="0"/>
              </a:spcAft>
              <a:buSzPts val="1710"/>
              <a:buChar char="⚫"/>
              <a:defRPr/>
            </a:lvl1pPr>
            <a:lvl2pPr indent="-325755" lvl="1" marL="914400" algn="l">
              <a:lnSpc>
                <a:spcPct val="100000"/>
              </a:lnSpc>
              <a:spcBef>
                <a:spcPts val="360"/>
              </a:spcBef>
              <a:spcAft>
                <a:spcPts val="0"/>
              </a:spcAft>
              <a:buSzPts val="1530"/>
              <a:buChar char="⚫"/>
              <a:defRPr/>
            </a:lvl2pPr>
            <a:lvl3pPr indent="-308610" lvl="2" marL="1371600" algn="l">
              <a:lnSpc>
                <a:spcPct val="100000"/>
              </a:lnSpc>
              <a:spcBef>
                <a:spcPts val="360"/>
              </a:spcBef>
              <a:spcAft>
                <a:spcPts val="0"/>
              </a:spcAft>
              <a:buSzPts val="126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39" name="Google Shape;39;p48"/>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8"/>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8"/>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49"/>
          <p:cNvSpPr txBox="1"/>
          <p:nvPr>
            <p:ph type="title"/>
          </p:nvPr>
        </p:nvSpPr>
        <p:spPr>
          <a:xfrm>
            <a:off x="609600" y="704088"/>
            <a:ext cx="11074400" cy="1143000"/>
          </a:xfrm>
          <a:prstGeom prst="rect">
            <a:avLst/>
          </a:prstGeom>
          <a:noFill/>
          <a:ln>
            <a:noFill/>
          </a:ln>
        </p:spPr>
        <p:txBody>
          <a:bodyPr anchorCtr="0" anchor="b" bIns="0" lIns="0" spcFirstLastPara="1" rIns="0" wrap="square" tIns="45700">
            <a:normAutofit/>
          </a:bodyPr>
          <a:lstStyle>
            <a:lvl1pPr lvl="0" algn="l">
              <a:lnSpc>
                <a:spcPct val="100000"/>
              </a:lnSpc>
              <a:spcBef>
                <a:spcPts val="0"/>
              </a:spcBef>
              <a:spcAft>
                <a:spcPts val="0"/>
              </a:spcAft>
              <a:buClr>
                <a:schemeClr val="dk2"/>
              </a:buClr>
              <a:buSzPts val="5000"/>
              <a:buFont typeface="Century Gothic"/>
              <a:buNone/>
              <a:defRPr b="0" sz="50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9"/>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9"/>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9"/>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49"/>
          <p:cNvPicPr preferRelativeResize="0"/>
          <p:nvPr/>
        </p:nvPicPr>
        <p:blipFill rotWithShape="1">
          <a:blip r:embed="rId2">
            <a:alphaModFix/>
          </a:blip>
          <a:srcRect b="0" l="0" r="0" t="0"/>
          <a:stretch/>
        </p:blipFill>
        <p:spPr>
          <a:xfrm>
            <a:off x="148532" y="145900"/>
            <a:ext cx="638278" cy="47080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52"/>
          <p:cNvSpPr txBox="1"/>
          <p:nvPr>
            <p:ph type="title"/>
          </p:nvPr>
        </p:nvSpPr>
        <p:spPr>
          <a:xfrm>
            <a:off x="707136" y="1316736"/>
            <a:ext cx="10363200" cy="1362456"/>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5600"/>
              <a:buFont typeface="Century Gothic"/>
              <a:buNone/>
              <a:defRPr b="1" sz="5600" cap="none">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2"/>
          <p:cNvSpPr txBox="1"/>
          <p:nvPr>
            <p:ph idx="1" type="body"/>
          </p:nvPr>
        </p:nvSpPr>
        <p:spPr>
          <a:xfrm>
            <a:off x="707136" y="2704664"/>
            <a:ext cx="10363200" cy="1509712"/>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40"/>
              </a:spcBef>
              <a:spcAft>
                <a:spcPts val="0"/>
              </a:spcAft>
              <a:buSzPts val="2090"/>
              <a:buNone/>
              <a:defRPr sz="2200">
                <a:solidFill>
                  <a:schemeClr val="dk1"/>
                </a:solidFill>
              </a:defRPr>
            </a:lvl1pPr>
            <a:lvl2pPr indent="-228600" lvl="1" marL="914400" algn="l">
              <a:lnSpc>
                <a:spcPct val="100000"/>
              </a:lnSpc>
              <a:spcBef>
                <a:spcPts val="360"/>
              </a:spcBef>
              <a:spcAft>
                <a:spcPts val="0"/>
              </a:spcAft>
              <a:buSzPts val="1530"/>
              <a:buNone/>
              <a:defRPr sz="1800">
                <a:solidFill>
                  <a:srgbClr val="888888"/>
                </a:solidFill>
              </a:defRPr>
            </a:lvl2pPr>
            <a:lvl3pPr indent="-228600" lvl="2" marL="1371600" algn="l">
              <a:lnSpc>
                <a:spcPct val="100000"/>
              </a:lnSpc>
              <a:spcBef>
                <a:spcPts val="320"/>
              </a:spcBef>
              <a:spcAft>
                <a:spcPts val="0"/>
              </a:spcAft>
              <a:buSzPts val="1120"/>
              <a:buNone/>
              <a:defRPr sz="1600">
                <a:solidFill>
                  <a:srgbClr val="888888"/>
                </a:solidFill>
              </a:defRPr>
            </a:lvl3pPr>
            <a:lvl4pPr indent="-228600" lvl="3" marL="1828800" algn="l">
              <a:lnSpc>
                <a:spcPct val="100000"/>
              </a:lnSpc>
              <a:spcBef>
                <a:spcPts val="280"/>
              </a:spcBef>
              <a:spcAft>
                <a:spcPts val="0"/>
              </a:spcAft>
              <a:buSzPts val="910"/>
              <a:buNone/>
              <a:defRPr sz="1400">
                <a:solidFill>
                  <a:srgbClr val="888888"/>
                </a:solidFill>
              </a:defRPr>
            </a:lvl4pPr>
            <a:lvl5pPr indent="-228600" lvl="4" marL="2286000" algn="l">
              <a:lnSpc>
                <a:spcPct val="100000"/>
              </a:lnSpc>
              <a:spcBef>
                <a:spcPts val="280"/>
              </a:spcBef>
              <a:spcAft>
                <a:spcPts val="0"/>
              </a:spcAft>
              <a:buSzPts val="910"/>
              <a:buNone/>
              <a:defRPr sz="1400">
                <a:solidFill>
                  <a:srgbClr val="888888"/>
                </a:solidFill>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51" name="Google Shape;51;p52"/>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2"/>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2"/>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53"/>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lnSpc>
                <a:spcPct val="100000"/>
              </a:lnSpc>
              <a:spcBef>
                <a:spcPts val="0"/>
              </a:spcBef>
              <a:spcAft>
                <a:spcPts val="0"/>
              </a:spcAft>
              <a:buClr>
                <a:schemeClr val="dk2"/>
              </a:buClr>
              <a:buSzPts val="5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3"/>
          <p:cNvSpPr txBox="1"/>
          <p:nvPr>
            <p:ph idx="1" type="body"/>
          </p:nvPr>
        </p:nvSpPr>
        <p:spPr>
          <a:xfrm>
            <a:off x="609600" y="1855248"/>
            <a:ext cx="5386917" cy="659352"/>
          </a:xfrm>
          <a:prstGeom prst="rect">
            <a:avLst/>
          </a:prstGeom>
          <a:noFill/>
          <a:ln>
            <a:noFill/>
          </a:ln>
        </p:spPr>
        <p:txBody>
          <a:bodyPr anchorCtr="0" anchor="ctr" bIns="0" lIns="45700" spcFirstLastPara="1" rIns="45700" wrap="square" tIns="0">
            <a:noAutofit/>
          </a:bodyPr>
          <a:lstStyle>
            <a:lvl1pPr indent="-228600" lvl="0" marL="457200" algn="l">
              <a:lnSpc>
                <a:spcPct val="100000"/>
              </a:lnSpc>
              <a:spcBef>
                <a:spcPts val="480"/>
              </a:spcBef>
              <a:spcAft>
                <a:spcPts val="0"/>
              </a:spcAft>
              <a:buSzPts val="2280"/>
              <a:buNone/>
              <a:defRPr b="1" sz="2400" cap="none">
                <a:solidFill>
                  <a:schemeClr val="dk1"/>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040"/>
              <a:buNone/>
              <a:defRPr b="1" sz="1600"/>
            </a:lvl4pPr>
            <a:lvl5pPr indent="-228600" lvl="4" marL="2286000" algn="l">
              <a:lnSpc>
                <a:spcPct val="100000"/>
              </a:lnSpc>
              <a:spcBef>
                <a:spcPts val="320"/>
              </a:spcBef>
              <a:spcAft>
                <a:spcPts val="0"/>
              </a:spcAft>
              <a:buSzPts val="1040"/>
              <a:buNone/>
              <a:defRPr b="1" sz="16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57" name="Google Shape;57;p53"/>
          <p:cNvSpPr txBox="1"/>
          <p:nvPr>
            <p:ph idx="2" type="body"/>
          </p:nvPr>
        </p:nvSpPr>
        <p:spPr>
          <a:xfrm>
            <a:off x="609600" y="2514600"/>
            <a:ext cx="5386917" cy="3845720"/>
          </a:xfrm>
          <a:prstGeom prst="rect">
            <a:avLst/>
          </a:prstGeom>
          <a:noFill/>
          <a:ln>
            <a:noFill/>
          </a:ln>
        </p:spPr>
        <p:txBody>
          <a:bodyPr anchorCtr="0" anchor="t" bIns="45700" lIns="91425" spcFirstLastPara="1" rIns="91425" wrap="square" tIns="0">
            <a:normAutofit/>
          </a:bodyPr>
          <a:lstStyle>
            <a:lvl1pPr indent="-361315" lvl="0" marL="457200" algn="l">
              <a:lnSpc>
                <a:spcPct val="100000"/>
              </a:lnSpc>
              <a:spcBef>
                <a:spcPts val="440"/>
              </a:spcBef>
              <a:spcAft>
                <a:spcPts val="0"/>
              </a:spcAft>
              <a:buSzPts val="2090"/>
              <a:buChar char="⚫"/>
              <a:defRPr sz="2200"/>
            </a:lvl1pPr>
            <a:lvl2pPr indent="-336550" lvl="1" marL="914400" algn="l">
              <a:lnSpc>
                <a:spcPct val="100000"/>
              </a:lnSpc>
              <a:spcBef>
                <a:spcPts val="400"/>
              </a:spcBef>
              <a:spcAft>
                <a:spcPts val="0"/>
              </a:spcAft>
              <a:buSzPts val="1700"/>
              <a:buChar char="⚫"/>
              <a:defRPr sz="2000"/>
            </a:lvl2pPr>
            <a:lvl3pPr indent="-308610" lvl="2" marL="1371600" algn="l">
              <a:lnSpc>
                <a:spcPct val="100000"/>
              </a:lnSpc>
              <a:spcBef>
                <a:spcPts val="360"/>
              </a:spcBef>
              <a:spcAft>
                <a:spcPts val="0"/>
              </a:spcAft>
              <a:buSzPts val="1260"/>
              <a:buChar char="⚫"/>
              <a:defRPr sz="1800"/>
            </a:lvl3pPr>
            <a:lvl4pPr indent="-294639" lvl="3" marL="1828800" algn="l">
              <a:lnSpc>
                <a:spcPct val="100000"/>
              </a:lnSpc>
              <a:spcBef>
                <a:spcPts val="320"/>
              </a:spcBef>
              <a:spcAft>
                <a:spcPts val="0"/>
              </a:spcAft>
              <a:buSzPts val="1040"/>
              <a:buChar char="⚫"/>
              <a:defRPr sz="1600"/>
            </a:lvl4pPr>
            <a:lvl5pPr indent="-294639" lvl="4" marL="2286000" algn="l">
              <a:lnSpc>
                <a:spcPct val="100000"/>
              </a:lnSpc>
              <a:spcBef>
                <a:spcPts val="320"/>
              </a:spcBef>
              <a:spcAft>
                <a:spcPts val="0"/>
              </a:spcAft>
              <a:buSzPts val="1040"/>
              <a:buChar char="⚫"/>
              <a:defRPr sz="16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58" name="Google Shape;58;p53"/>
          <p:cNvSpPr txBox="1"/>
          <p:nvPr>
            <p:ph idx="3" type="body"/>
          </p:nvPr>
        </p:nvSpPr>
        <p:spPr>
          <a:xfrm>
            <a:off x="6193368" y="1859758"/>
            <a:ext cx="5389033" cy="654843"/>
          </a:xfrm>
          <a:prstGeom prst="rect">
            <a:avLst/>
          </a:prstGeom>
          <a:noFill/>
          <a:ln>
            <a:noFill/>
          </a:ln>
        </p:spPr>
        <p:txBody>
          <a:bodyPr anchorCtr="0" anchor="ctr" bIns="0" lIns="45700" spcFirstLastPara="1" rIns="45700" wrap="square" tIns="0">
            <a:normAutofit/>
          </a:bodyPr>
          <a:lstStyle>
            <a:lvl1pPr indent="-228600" lvl="0" marL="457200" algn="l">
              <a:lnSpc>
                <a:spcPct val="100000"/>
              </a:lnSpc>
              <a:spcBef>
                <a:spcPts val="480"/>
              </a:spcBef>
              <a:spcAft>
                <a:spcPts val="0"/>
              </a:spcAft>
              <a:buSzPts val="2280"/>
              <a:buNone/>
              <a:defRPr b="1" sz="2400" cap="none">
                <a:solidFill>
                  <a:schemeClr val="dk1"/>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040"/>
              <a:buNone/>
              <a:defRPr b="1" sz="1600"/>
            </a:lvl4pPr>
            <a:lvl5pPr indent="-228600" lvl="4" marL="2286000" algn="l">
              <a:lnSpc>
                <a:spcPct val="100000"/>
              </a:lnSpc>
              <a:spcBef>
                <a:spcPts val="320"/>
              </a:spcBef>
              <a:spcAft>
                <a:spcPts val="0"/>
              </a:spcAft>
              <a:buSzPts val="1040"/>
              <a:buNone/>
              <a:defRPr b="1" sz="16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59" name="Google Shape;59;p53"/>
          <p:cNvSpPr txBox="1"/>
          <p:nvPr>
            <p:ph idx="4" type="body"/>
          </p:nvPr>
        </p:nvSpPr>
        <p:spPr>
          <a:xfrm>
            <a:off x="6193368" y="2514600"/>
            <a:ext cx="5389033" cy="3845720"/>
          </a:xfrm>
          <a:prstGeom prst="rect">
            <a:avLst/>
          </a:prstGeom>
          <a:noFill/>
          <a:ln>
            <a:noFill/>
          </a:ln>
        </p:spPr>
        <p:txBody>
          <a:bodyPr anchorCtr="0" anchor="t" bIns="45700" lIns="91425" spcFirstLastPara="1" rIns="91425" wrap="square" tIns="0">
            <a:normAutofit/>
          </a:bodyPr>
          <a:lstStyle>
            <a:lvl1pPr indent="-361315" lvl="0" marL="457200" algn="l">
              <a:lnSpc>
                <a:spcPct val="100000"/>
              </a:lnSpc>
              <a:spcBef>
                <a:spcPts val="440"/>
              </a:spcBef>
              <a:spcAft>
                <a:spcPts val="0"/>
              </a:spcAft>
              <a:buSzPts val="2090"/>
              <a:buChar char="⚫"/>
              <a:defRPr sz="2200"/>
            </a:lvl1pPr>
            <a:lvl2pPr indent="-336550" lvl="1" marL="914400" algn="l">
              <a:lnSpc>
                <a:spcPct val="100000"/>
              </a:lnSpc>
              <a:spcBef>
                <a:spcPts val="400"/>
              </a:spcBef>
              <a:spcAft>
                <a:spcPts val="0"/>
              </a:spcAft>
              <a:buSzPts val="1700"/>
              <a:buChar char="⚫"/>
              <a:defRPr sz="2000"/>
            </a:lvl2pPr>
            <a:lvl3pPr indent="-308610" lvl="2" marL="1371600" algn="l">
              <a:lnSpc>
                <a:spcPct val="100000"/>
              </a:lnSpc>
              <a:spcBef>
                <a:spcPts val="360"/>
              </a:spcBef>
              <a:spcAft>
                <a:spcPts val="0"/>
              </a:spcAft>
              <a:buSzPts val="1260"/>
              <a:buChar char="⚫"/>
              <a:defRPr sz="1800"/>
            </a:lvl3pPr>
            <a:lvl4pPr indent="-294639" lvl="3" marL="1828800" algn="l">
              <a:lnSpc>
                <a:spcPct val="100000"/>
              </a:lnSpc>
              <a:spcBef>
                <a:spcPts val="320"/>
              </a:spcBef>
              <a:spcAft>
                <a:spcPts val="0"/>
              </a:spcAft>
              <a:buSzPts val="1040"/>
              <a:buChar char="⚫"/>
              <a:defRPr sz="1600"/>
            </a:lvl4pPr>
            <a:lvl5pPr indent="-294639" lvl="4" marL="2286000" algn="l">
              <a:lnSpc>
                <a:spcPct val="100000"/>
              </a:lnSpc>
              <a:spcBef>
                <a:spcPts val="320"/>
              </a:spcBef>
              <a:spcAft>
                <a:spcPts val="0"/>
              </a:spcAft>
              <a:buSzPts val="1040"/>
              <a:buChar char="⚫"/>
              <a:defRPr sz="16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60" name="Google Shape;60;p53"/>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3"/>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3"/>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50"/>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0"/>
          <p:cNvSpPr txBox="1"/>
          <p:nvPr>
            <p:ph idx="1" type="body"/>
          </p:nvPr>
        </p:nvSpPr>
        <p:spPr>
          <a:xfrm>
            <a:off x="609600" y="1920085"/>
            <a:ext cx="5384800" cy="4434840"/>
          </a:xfrm>
          <a:prstGeom prst="rect">
            <a:avLst/>
          </a:prstGeom>
          <a:noFill/>
          <a:ln>
            <a:noFill/>
          </a:ln>
        </p:spPr>
        <p:txBody>
          <a:bodyPr anchorCtr="0" anchor="t" bIns="45700" lIns="91425" spcFirstLastPara="1" rIns="91425" wrap="square" tIns="45700">
            <a:normAutofit/>
          </a:bodyPr>
          <a:lstStyle>
            <a:lvl1pPr indent="-385445" lvl="0" marL="457200" algn="l">
              <a:lnSpc>
                <a:spcPct val="100000"/>
              </a:lnSpc>
              <a:spcBef>
                <a:spcPts val="520"/>
              </a:spcBef>
              <a:spcAft>
                <a:spcPts val="0"/>
              </a:spcAft>
              <a:buSzPts val="2470"/>
              <a:buChar char="⚫"/>
              <a:defRPr sz="2600"/>
            </a:lvl1pPr>
            <a:lvl2pPr indent="-358140" lvl="1" marL="914400" algn="l">
              <a:lnSpc>
                <a:spcPct val="100000"/>
              </a:lnSpc>
              <a:spcBef>
                <a:spcPts val="480"/>
              </a:spcBef>
              <a:spcAft>
                <a:spcPts val="0"/>
              </a:spcAft>
              <a:buSzPts val="2040"/>
              <a:buChar char="⚫"/>
              <a:defRPr sz="2400"/>
            </a:lvl2pPr>
            <a:lvl3pPr indent="-317500" lvl="2" marL="1371600" algn="l">
              <a:lnSpc>
                <a:spcPct val="100000"/>
              </a:lnSpc>
              <a:spcBef>
                <a:spcPts val="400"/>
              </a:spcBef>
              <a:spcAft>
                <a:spcPts val="0"/>
              </a:spcAft>
              <a:buSzPts val="1400"/>
              <a:buChar char="⚫"/>
              <a:defRPr sz="2000"/>
            </a:lvl3pPr>
            <a:lvl4pPr indent="-302894" lvl="3" marL="1828800" algn="l">
              <a:lnSpc>
                <a:spcPct val="100000"/>
              </a:lnSpc>
              <a:spcBef>
                <a:spcPts val="360"/>
              </a:spcBef>
              <a:spcAft>
                <a:spcPts val="0"/>
              </a:spcAft>
              <a:buSzPts val="1170"/>
              <a:buChar char="⚫"/>
              <a:defRPr sz="1800"/>
            </a:lvl4pPr>
            <a:lvl5pPr indent="-302895" lvl="4" marL="2286000" algn="l">
              <a:lnSpc>
                <a:spcPct val="100000"/>
              </a:lnSpc>
              <a:spcBef>
                <a:spcPts val="360"/>
              </a:spcBef>
              <a:spcAft>
                <a:spcPts val="0"/>
              </a:spcAft>
              <a:buSzPts val="1170"/>
              <a:buChar char="⚫"/>
              <a:defRPr sz="18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66" name="Google Shape;66;p50"/>
          <p:cNvSpPr txBox="1"/>
          <p:nvPr>
            <p:ph idx="2" type="body"/>
          </p:nvPr>
        </p:nvSpPr>
        <p:spPr>
          <a:xfrm>
            <a:off x="6197600" y="1920085"/>
            <a:ext cx="5384800" cy="4434840"/>
          </a:xfrm>
          <a:prstGeom prst="rect">
            <a:avLst/>
          </a:prstGeom>
          <a:noFill/>
          <a:ln>
            <a:noFill/>
          </a:ln>
        </p:spPr>
        <p:txBody>
          <a:bodyPr anchorCtr="0" anchor="t" bIns="45700" lIns="91425" spcFirstLastPara="1" rIns="91425" wrap="square" tIns="45700">
            <a:normAutofit/>
          </a:bodyPr>
          <a:lstStyle>
            <a:lvl1pPr indent="-385445" lvl="0" marL="457200" algn="l">
              <a:lnSpc>
                <a:spcPct val="100000"/>
              </a:lnSpc>
              <a:spcBef>
                <a:spcPts val="520"/>
              </a:spcBef>
              <a:spcAft>
                <a:spcPts val="0"/>
              </a:spcAft>
              <a:buSzPts val="2470"/>
              <a:buChar char="⚫"/>
              <a:defRPr sz="2600"/>
            </a:lvl1pPr>
            <a:lvl2pPr indent="-358140" lvl="1" marL="914400" algn="l">
              <a:lnSpc>
                <a:spcPct val="100000"/>
              </a:lnSpc>
              <a:spcBef>
                <a:spcPts val="480"/>
              </a:spcBef>
              <a:spcAft>
                <a:spcPts val="0"/>
              </a:spcAft>
              <a:buSzPts val="2040"/>
              <a:buChar char="⚫"/>
              <a:defRPr sz="2400"/>
            </a:lvl2pPr>
            <a:lvl3pPr indent="-317500" lvl="2" marL="1371600" algn="l">
              <a:lnSpc>
                <a:spcPct val="100000"/>
              </a:lnSpc>
              <a:spcBef>
                <a:spcPts val="400"/>
              </a:spcBef>
              <a:spcAft>
                <a:spcPts val="0"/>
              </a:spcAft>
              <a:buSzPts val="1400"/>
              <a:buChar char="⚫"/>
              <a:defRPr sz="2000"/>
            </a:lvl3pPr>
            <a:lvl4pPr indent="-302894" lvl="3" marL="1828800" algn="l">
              <a:lnSpc>
                <a:spcPct val="100000"/>
              </a:lnSpc>
              <a:spcBef>
                <a:spcPts val="360"/>
              </a:spcBef>
              <a:spcAft>
                <a:spcPts val="0"/>
              </a:spcAft>
              <a:buSzPts val="1170"/>
              <a:buChar char="⚫"/>
              <a:defRPr sz="1800"/>
            </a:lvl4pPr>
            <a:lvl5pPr indent="-302895" lvl="4" marL="2286000" algn="l">
              <a:lnSpc>
                <a:spcPct val="100000"/>
              </a:lnSpc>
              <a:spcBef>
                <a:spcPts val="360"/>
              </a:spcBef>
              <a:spcAft>
                <a:spcPts val="0"/>
              </a:spcAft>
              <a:buSzPts val="1170"/>
              <a:buChar char="⚫"/>
              <a:defRPr sz="18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67" name="Google Shape;67;p50"/>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0"/>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0"/>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51"/>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1"/>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1"/>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54"/>
          <p:cNvSpPr txBox="1"/>
          <p:nvPr>
            <p:ph type="title"/>
          </p:nvPr>
        </p:nvSpPr>
        <p:spPr>
          <a:xfrm>
            <a:off x="914400" y="514352"/>
            <a:ext cx="3657600" cy="116205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dk2"/>
              </a:buClr>
              <a:buSzPts val="2600"/>
              <a:buFont typeface="Century Gothic"/>
              <a:buNone/>
              <a:defRPr b="0" sz="2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4"/>
          <p:cNvSpPr txBox="1"/>
          <p:nvPr>
            <p:ph idx="1" type="body"/>
          </p:nvPr>
        </p:nvSpPr>
        <p:spPr>
          <a:xfrm>
            <a:off x="4766733" y="1676400"/>
            <a:ext cx="6815667" cy="4572000"/>
          </a:xfrm>
          <a:prstGeom prst="rect">
            <a:avLst/>
          </a:prstGeom>
          <a:noFill/>
          <a:ln>
            <a:noFill/>
          </a:ln>
        </p:spPr>
        <p:txBody>
          <a:bodyPr anchorCtr="0" anchor="t" bIns="45700" lIns="91425" spcFirstLastPara="1" rIns="91425" wrap="square" tIns="0">
            <a:normAutofit/>
          </a:bodyPr>
          <a:lstStyle>
            <a:lvl1pPr indent="-397510" lvl="0" marL="457200" algn="l">
              <a:lnSpc>
                <a:spcPct val="100000"/>
              </a:lnSpc>
              <a:spcBef>
                <a:spcPts val="560"/>
              </a:spcBef>
              <a:spcAft>
                <a:spcPts val="0"/>
              </a:spcAft>
              <a:buSzPts val="2660"/>
              <a:buChar char="⚫"/>
              <a:defRPr sz="2800"/>
            </a:lvl1pPr>
            <a:lvl2pPr indent="-368935" lvl="1" marL="914400" algn="l">
              <a:lnSpc>
                <a:spcPct val="100000"/>
              </a:lnSpc>
              <a:spcBef>
                <a:spcPts val="520"/>
              </a:spcBef>
              <a:spcAft>
                <a:spcPts val="0"/>
              </a:spcAft>
              <a:buSzPts val="2210"/>
              <a:buChar char="⚫"/>
              <a:defRPr sz="2600"/>
            </a:lvl2pPr>
            <a:lvl3pPr indent="-335280" lvl="2" marL="1371600" algn="l">
              <a:lnSpc>
                <a:spcPct val="100000"/>
              </a:lnSpc>
              <a:spcBef>
                <a:spcPts val="480"/>
              </a:spcBef>
              <a:spcAft>
                <a:spcPts val="0"/>
              </a:spcAft>
              <a:buSzPts val="1680"/>
              <a:buChar char="⚫"/>
              <a:defRPr sz="2400"/>
            </a:lvl3pPr>
            <a:lvl4pPr indent="-311150" lvl="3" marL="1828800" algn="l">
              <a:lnSpc>
                <a:spcPct val="100000"/>
              </a:lnSpc>
              <a:spcBef>
                <a:spcPts val="400"/>
              </a:spcBef>
              <a:spcAft>
                <a:spcPts val="0"/>
              </a:spcAft>
              <a:buSzPts val="1300"/>
              <a:buChar char="⚫"/>
              <a:defRPr sz="2000"/>
            </a:lvl4pPr>
            <a:lvl5pPr indent="-302895" lvl="4" marL="2286000" algn="l">
              <a:lnSpc>
                <a:spcPct val="100000"/>
              </a:lnSpc>
              <a:spcBef>
                <a:spcPts val="360"/>
              </a:spcBef>
              <a:spcAft>
                <a:spcPts val="0"/>
              </a:spcAft>
              <a:buSzPts val="1170"/>
              <a:buChar char="⚫"/>
              <a:defRPr sz="18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77" name="Google Shape;77;p54"/>
          <p:cNvSpPr txBox="1"/>
          <p:nvPr>
            <p:ph idx="2" type="body"/>
          </p:nvPr>
        </p:nvSpPr>
        <p:spPr>
          <a:xfrm>
            <a:off x="914400" y="1676400"/>
            <a:ext cx="3657600" cy="4572000"/>
          </a:xfrm>
          <a:prstGeom prst="rect">
            <a:avLst/>
          </a:prstGeom>
          <a:noFill/>
          <a:ln>
            <a:noFill/>
          </a:ln>
        </p:spPr>
        <p:txBody>
          <a:bodyPr anchorCtr="0" anchor="t" bIns="45700" lIns="18275" spcFirstLastPara="1" rIns="18275" wrap="square" tIns="45700">
            <a:normAutofit/>
          </a:bodyPr>
          <a:lstStyle>
            <a:lvl1pPr indent="-228600" lvl="0" marL="457200" algn="l">
              <a:lnSpc>
                <a:spcPct val="100000"/>
              </a:lnSpc>
              <a:spcBef>
                <a:spcPts val="280"/>
              </a:spcBef>
              <a:spcAft>
                <a:spcPts val="0"/>
              </a:spcAft>
              <a:buSzPts val="133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585"/>
              <a:buNone/>
              <a:defRPr sz="900"/>
            </a:lvl4pPr>
            <a:lvl5pPr indent="-228600" lvl="4" marL="2286000" algn="l">
              <a:lnSpc>
                <a:spcPct val="100000"/>
              </a:lnSpc>
              <a:spcBef>
                <a:spcPts val="180"/>
              </a:spcBef>
              <a:spcAft>
                <a:spcPts val="0"/>
              </a:spcAft>
              <a:buSzPts val="585"/>
              <a:buNone/>
              <a:defRPr sz="9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78" name="Google Shape;78;p54"/>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4"/>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55"/>
          <p:cNvSpPr/>
          <p:nvPr/>
        </p:nvSpPr>
        <p:spPr>
          <a:xfrm flipH="1" rot="-10380000">
            <a:off x="4221004" y="1108077"/>
            <a:ext cx="7010400" cy="4114800"/>
          </a:xfrm>
          <a:prstGeom prst="snipRoundRect">
            <a:avLst>
              <a:gd fmla="val 0" name="adj1"/>
              <a:gd fmla="val 3646" name="adj2"/>
            </a:avLst>
          </a:prstGeom>
          <a:solidFill>
            <a:srgbClr val="FFFFFF"/>
          </a:solidFill>
          <a:ln cap="rnd" cmpd="sng" w="9525">
            <a:solidFill>
              <a:srgbClr val="C0C0C0"/>
            </a:solidFill>
            <a:prstDash val="solid"/>
            <a:miter lim="800000"/>
            <a:headEnd len="sm" w="sm" type="none"/>
            <a:tailEnd len="sm" w="sm" type="none"/>
          </a:ln>
          <a:effectLst>
            <a:outerShdw blurRad="63500" sx="98500" kx="100000" rotWithShape="0" algn="tl" dir="7500000" dist="38500" sy="100080">
              <a:srgbClr val="000000">
                <a:alpha val="2313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55"/>
          <p:cNvSpPr/>
          <p:nvPr/>
        </p:nvSpPr>
        <p:spPr>
          <a:xfrm flipH="1" rot="-10380000">
            <a:off x="10672179" y="5359769"/>
            <a:ext cx="207264"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509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4" name="Google Shape;84;p55"/>
          <p:cNvSpPr txBox="1"/>
          <p:nvPr>
            <p:ph type="title"/>
          </p:nvPr>
        </p:nvSpPr>
        <p:spPr>
          <a:xfrm>
            <a:off x="812800" y="1176997"/>
            <a:ext cx="2950464" cy="1582621"/>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dk2"/>
              </a:buClr>
              <a:buSzPts val="2000"/>
              <a:buFont typeface="Century Gothic"/>
              <a:buNone/>
              <a:defRPr b="1" sz="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85" name="Google Shape;85;p55"/>
          <p:cNvSpPr/>
          <p:nvPr>
            <p:ph idx="2" type="pic"/>
          </p:nvPr>
        </p:nvSpPr>
        <p:spPr>
          <a:xfrm rot="420000">
            <a:off x="4647724" y="1199517"/>
            <a:ext cx="6156960" cy="3931920"/>
          </a:xfrm>
          <a:prstGeom prst="rect">
            <a:avLst/>
          </a:prstGeom>
          <a:solidFill>
            <a:schemeClr val="lt2"/>
          </a:solidFill>
          <a:ln cap="rnd" cmpd="sng" w="9525">
            <a:solidFill>
              <a:srgbClr val="C0C0C0"/>
            </a:solidFill>
            <a:prstDash val="solid"/>
            <a:round/>
            <a:headEnd len="sm" w="sm" type="none"/>
            <a:tailEnd len="sm" w="sm" type="none"/>
          </a:ln>
        </p:spPr>
      </p:sp>
      <p:sp>
        <p:nvSpPr>
          <p:cNvPr id="86" name="Google Shape;86;p55"/>
          <p:cNvSpPr txBox="1"/>
          <p:nvPr>
            <p:ph idx="1" type="body"/>
          </p:nvPr>
        </p:nvSpPr>
        <p:spPr>
          <a:xfrm>
            <a:off x="812800" y="2828785"/>
            <a:ext cx="2946400" cy="2179320"/>
          </a:xfrm>
          <a:prstGeom prst="rect">
            <a:avLst/>
          </a:prstGeom>
          <a:noFill/>
          <a:ln>
            <a:noFill/>
          </a:ln>
        </p:spPr>
        <p:txBody>
          <a:bodyPr anchorCtr="0" anchor="t" bIns="45700" lIns="64000" spcFirstLastPara="1" rIns="45700" wrap="square" tIns="45700">
            <a:normAutofit/>
          </a:bodyPr>
          <a:lstStyle>
            <a:lvl1pPr indent="-228600" lvl="0" marL="457200" algn="l">
              <a:lnSpc>
                <a:spcPct val="100000"/>
              </a:lnSpc>
              <a:spcBef>
                <a:spcPts val="250"/>
              </a:spcBef>
              <a:spcAft>
                <a:spcPts val="0"/>
              </a:spcAft>
              <a:buSzPts val="1235"/>
              <a:buFont typeface="Century Gothic"/>
              <a:buNone/>
              <a:defRPr sz="1300"/>
            </a:lvl1pPr>
            <a:lvl2pPr indent="-293369" lvl="1" marL="914400" algn="l">
              <a:lnSpc>
                <a:spcPct val="100000"/>
              </a:lnSpc>
              <a:spcBef>
                <a:spcPts val="240"/>
              </a:spcBef>
              <a:spcAft>
                <a:spcPts val="0"/>
              </a:spcAft>
              <a:buSzPts val="1020"/>
              <a:buChar char="⚫"/>
              <a:defRPr sz="1200"/>
            </a:lvl2pPr>
            <a:lvl3pPr indent="-273050" lvl="2" marL="1371600" algn="l">
              <a:lnSpc>
                <a:spcPct val="100000"/>
              </a:lnSpc>
              <a:spcBef>
                <a:spcPts val="200"/>
              </a:spcBef>
              <a:spcAft>
                <a:spcPts val="0"/>
              </a:spcAft>
              <a:buSzPts val="700"/>
              <a:buChar char="⚫"/>
              <a:defRPr sz="1000"/>
            </a:lvl3pPr>
            <a:lvl4pPr indent="-265747" lvl="3" marL="1828800" algn="l">
              <a:lnSpc>
                <a:spcPct val="100000"/>
              </a:lnSpc>
              <a:spcBef>
                <a:spcPts val="180"/>
              </a:spcBef>
              <a:spcAft>
                <a:spcPts val="0"/>
              </a:spcAft>
              <a:buSzPts val="585"/>
              <a:buChar char="⚫"/>
              <a:defRPr sz="900"/>
            </a:lvl4pPr>
            <a:lvl5pPr indent="-265747" lvl="4" marL="2286000" algn="l">
              <a:lnSpc>
                <a:spcPct val="100000"/>
              </a:lnSpc>
              <a:spcBef>
                <a:spcPts val="180"/>
              </a:spcBef>
              <a:spcAft>
                <a:spcPts val="0"/>
              </a:spcAft>
              <a:buSzPts val="585"/>
              <a:buChar char="⚫"/>
              <a:defRPr sz="9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228600" lvl="8" marL="4114800" algn="l">
              <a:lnSpc>
                <a:spcPct val="100000"/>
              </a:lnSpc>
              <a:spcBef>
                <a:spcPts val="360"/>
              </a:spcBef>
              <a:spcAft>
                <a:spcPts val="0"/>
              </a:spcAft>
              <a:buSzPts val="1800"/>
              <a:buNone/>
              <a:defRPr/>
            </a:lvl9pPr>
          </a:lstStyle>
          <a:p/>
        </p:txBody>
      </p:sp>
      <p:sp>
        <p:nvSpPr>
          <p:cNvPr id="87" name="Google Shape;87;p55"/>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5"/>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5"/>
          <p:cNvSpPr txBox="1"/>
          <p:nvPr>
            <p:ph idx="12" type="sldNum"/>
          </p:nvPr>
        </p:nvSpPr>
        <p:spPr>
          <a:xfrm>
            <a:off x="10769600" y="6356351"/>
            <a:ext cx="8128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55"/>
          <p:cNvSpPr/>
          <p:nvPr/>
        </p:nvSpPr>
        <p:spPr>
          <a:xfrm flipH="1" rot="10800000">
            <a:off x="-12700" y="5816600"/>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3137"/>
                </a:srgbClr>
              </a:gs>
              <a:gs pos="100000">
                <a:srgbClr val="00E9F7">
                  <a:alpha val="53333"/>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1" name="Google Shape;91;p55"/>
          <p:cNvSpPr/>
          <p:nvPr/>
        </p:nvSpPr>
        <p:spPr>
          <a:xfrm flipH="1" rot="10800000">
            <a:off x="5842000" y="6219826"/>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8235"/>
                </a:srgbClr>
              </a:gs>
              <a:gs pos="80000">
                <a:srgbClr val="0099E4">
                  <a:alpha val="43137"/>
                </a:srgbClr>
              </a:gs>
              <a:gs pos="100000">
                <a:srgbClr val="0099E4">
                  <a:alpha val="43137"/>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grpSp>
        <p:nvGrpSpPr>
          <p:cNvPr id="10" name="Google Shape;10;p46"/>
          <p:cNvGrpSpPr/>
          <p:nvPr/>
        </p:nvGrpSpPr>
        <p:grpSpPr>
          <a:xfrm>
            <a:off x="-42731" y="-16113"/>
            <a:ext cx="12264340" cy="6888627"/>
            <a:chOff x="-13703" y="-30627"/>
            <a:chExt cx="12264340" cy="6888627"/>
          </a:xfrm>
        </p:grpSpPr>
        <p:sp>
          <p:nvSpPr>
            <p:cNvPr id="11" name="Google Shape;11;p46"/>
            <p:cNvSpPr/>
            <p:nvPr/>
          </p:nvSpPr>
          <p:spPr>
            <a:xfrm>
              <a:off x="31633"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2" name="Google Shape;12;p46"/>
            <p:cNvGrpSpPr/>
            <p:nvPr/>
          </p:nvGrpSpPr>
          <p:grpSpPr>
            <a:xfrm>
              <a:off x="-13703" y="-30627"/>
              <a:ext cx="12264340" cy="1086266"/>
              <a:chOff x="-39059" y="-16113"/>
              <a:chExt cx="12264340" cy="1086266"/>
            </a:xfrm>
          </p:grpSpPr>
          <p:sp>
            <p:nvSpPr>
              <p:cNvPr id="13" name="Google Shape;13;p46"/>
              <p:cNvSpPr/>
              <p:nvPr/>
            </p:nvSpPr>
            <p:spPr>
              <a:xfrm>
                <a:off x="-12700" y="-7144"/>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3137"/>
                    </a:srgbClr>
                  </a:gs>
                  <a:gs pos="100000">
                    <a:srgbClr val="00E9F7">
                      <a:alpha val="53333"/>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4" name="Google Shape;14;p46"/>
              <p:cNvSpPr/>
              <p:nvPr/>
            </p:nvSpPr>
            <p:spPr>
              <a:xfrm>
                <a:off x="5842000" y="-7144"/>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8235"/>
                    </a:srgbClr>
                  </a:gs>
                  <a:gs pos="80000">
                    <a:srgbClr val="0099E4">
                      <a:alpha val="43137"/>
                    </a:srgbClr>
                  </a:gs>
                  <a:gs pos="100000">
                    <a:srgbClr val="0099E4">
                      <a:alpha val="43137"/>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15" name="Google Shape;15;p46"/>
              <p:cNvGrpSpPr/>
              <p:nvPr/>
            </p:nvGrpSpPr>
            <p:grpSpPr>
              <a:xfrm>
                <a:off x="-39059" y="-16113"/>
                <a:ext cx="12264340" cy="1086266"/>
                <a:chOff x="-29322" y="-1971"/>
                <a:chExt cx="9198255" cy="1086266"/>
              </a:xfrm>
            </p:grpSpPr>
            <p:sp>
              <p:nvSpPr>
                <p:cNvPr id="16" name="Google Shape;16;p46"/>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7" name="Google Shape;17;p46"/>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grpSp>
      <p:sp>
        <p:nvSpPr>
          <p:cNvPr id="18" name="Google Shape;18;p46"/>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marR="0" rtl="0" algn="l">
              <a:lnSpc>
                <a:spcPct val="100000"/>
              </a:lnSpc>
              <a:spcBef>
                <a:spcPts val="0"/>
              </a:spcBef>
              <a:spcAft>
                <a:spcPts val="0"/>
              </a:spcAft>
              <a:buClr>
                <a:schemeClr val="dk2"/>
              </a:buClr>
              <a:buSzPts val="5000"/>
              <a:buFont typeface="Century Gothic"/>
              <a:buNone/>
              <a:defRPr b="0" i="0" sz="50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6"/>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lvl1pPr indent="-385445" lvl="0" marL="457200" marR="0" rtl="0" algn="l">
              <a:lnSpc>
                <a:spcPct val="100000"/>
              </a:lnSpc>
              <a:spcBef>
                <a:spcPts val="520"/>
              </a:spcBef>
              <a:spcAft>
                <a:spcPts val="0"/>
              </a:spcAft>
              <a:buClr>
                <a:srgbClr val="05686C"/>
              </a:buClr>
              <a:buSzPts val="2470"/>
              <a:buFont typeface="Noto Sans Symbols"/>
              <a:buChar char="⚫"/>
              <a:defRPr b="0" i="0" sz="2600" u="none" cap="none" strike="noStrike">
                <a:solidFill>
                  <a:schemeClr val="dk1"/>
                </a:solidFill>
                <a:latin typeface="Century Gothic"/>
                <a:ea typeface="Century Gothic"/>
                <a:cs typeface="Century Gothic"/>
                <a:sym typeface="Century Gothic"/>
              </a:defRPr>
            </a:lvl1pPr>
            <a:lvl2pPr indent="-358140" lvl="1" marL="914400" marR="0" rtl="0" algn="l">
              <a:lnSpc>
                <a:spcPct val="100000"/>
              </a:lnSpc>
              <a:spcBef>
                <a:spcPts val="480"/>
              </a:spcBef>
              <a:spcAft>
                <a:spcPts val="0"/>
              </a:spcAft>
              <a:buClr>
                <a:srgbClr val="073763"/>
              </a:buClr>
              <a:buSzPts val="2040"/>
              <a:buFont typeface="Noto Sans Symbols"/>
              <a:buChar char="⚫"/>
              <a:defRPr b="0" i="0" sz="2400" u="none" cap="none" strike="noStrike">
                <a:solidFill>
                  <a:schemeClr val="dk1"/>
                </a:solidFill>
                <a:latin typeface="Century Gothic"/>
                <a:ea typeface="Century Gothic"/>
                <a:cs typeface="Century Gothic"/>
                <a:sym typeface="Century Gothic"/>
              </a:defRPr>
            </a:lvl2pPr>
            <a:lvl3pPr indent="-321944" lvl="2" marL="1371600" marR="0" rtl="0" algn="l">
              <a:lnSpc>
                <a:spcPct val="100000"/>
              </a:lnSpc>
              <a:spcBef>
                <a:spcPts val="420"/>
              </a:spcBef>
              <a:spcAft>
                <a:spcPts val="0"/>
              </a:spcAft>
              <a:buClr>
                <a:srgbClr val="004E6C"/>
              </a:buClr>
              <a:buSzPts val="1470"/>
              <a:buFont typeface="Noto Sans Symbols"/>
              <a:buChar char="⚫"/>
              <a:defRPr b="0" i="0" sz="2100" u="none" cap="none" strike="noStrike">
                <a:solidFill>
                  <a:schemeClr val="dk1"/>
                </a:solidFill>
                <a:latin typeface="Century Gothic"/>
                <a:ea typeface="Century Gothic"/>
                <a:cs typeface="Century Gothic"/>
                <a:sym typeface="Century Gothic"/>
              </a:defRPr>
            </a:lvl3pPr>
            <a:lvl4pPr indent="-311150" lvl="3" marL="1828800" marR="0" rtl="0" algn="l">
              <a:lnSpc>
                <a:spcPct val="100000"/>
              </a:lnSpc>
              <a:spcBef>
                <a:spcPts val="400"/>
              </a:spcBef>
              <a:spcAft>
                <a:spcPts val="0"/>
              </a:spcAft>
              <a:buClr>
                <a:srgbClr val="05686C"/>
              </a:buClr>
              <a:buSzPts val="1300"/>
              <a:buFont typeface="Noto Sans Symbols"/>
              <a:buChar char="⚫"/>
              <a:defRPr b="0" i="0" sz="2000" u="none" cap="none" strike="noStrike">
                <a:solidFill>
                  <a:schemeClr val="dk1"/>
                </a:solidFill>
                <a:latin typeface="Century Gothic"/>
                <a:ea typeface="Century Gothic"/>
                <a:cs typeface="Century Gothic"/>
                <a:sym typeface="Century Gothic"/>
              </a:defRPr>
            </a:lvl4pPr>
            <a:lvl5pPr indent="-311150" lvl="4" marL="2286000" marR="0" rtl="0" algn="l">
              <a:lnSpc>
                <a:spcPct val="100000"/>
              </a:lnSpc>
              <a:spcBef>
                <a:spcPts val="400"/>
              </a:spcBef>
              <a:spcAft>
                <a:spcPts val="0"/>
              </a:spcAft>
              <a:buClr>
                <a:srgbClr val="0B9B74"/>
              </a:buClr>
              <a:buSzPts val="1300"/>
              <a:buFont typeface="Noto Sans Symbols"/>
              <a:buChar char="⚫"/>
              <a:defRPr b="0" i="0" sz="2000" u="none" cap="none" strike="noStrike">
                <a:solidFill>
                  <a:schemeClr val="dk1"/>
                </a:solidFill>
                <a:latin typeface="Century Gothic"/>
                <a:ea typeface="Century Gothic"/>
                <a:cs typeface="Century Gothic"/>
                <a:sym typeface="Century Gothic"/>
              </a:defRPr>
            </a:lvl5pPr>
            <a:lvl6pPr indent="-320039" lvl="5" marL="2743200" marR="0" rtl="0" algn="l">
              <a:lnSpc>
                <a:spcPct val="100000"/>
              </a:lnSpc>
              <a:spcBef>
                <a:spcPts val="360"/>
              </a:spcBef>
              <a:spcAft>
                <a:spcPts val="0"/>
              </a:spcAft>
              <a:buClr>
                <a:srgbClr val="387025"/>
              </a:buClr>
              <a:buSzPts val="1440"/>
              <a:buFont typeface="Noto Sans Symbols"/>
              <a:buChar char="⚫"/>
              <a:defRPr b="0" i="0" sz="1800" u="none" cap="none" strike="noStrike">
                <a:solidFill>
                  <a:schemeClr val="dk1"/>
                </a:solidFill>
                <a:latin typeface="Century Gothic"/>
                <a:ea typeface="Century Gothic"/>
                <a:cs typeface="Century Gothic"/>
                <a:sym typeface="Century Gothic"/>
              </a:defRPr>
            </a:lvl6pPr>
            <a:lvl7pPr indent="-309879" lvl="6" marL="3200400" marR="0" rtl="0" algn="l">
              <a:lnSpc>
                <a:spcPct val="100000"/>
              </a:lnSpc>
              <a:spcBef>
                <a:spcPts val="320"/>
              </a:spcBef>
              <a:spcAft>
                <a:spcPts val="0"/>
              </a:spcAft>
              <a:buClr>
                <a:srgbClr val="7E9532"/>
              </a:buClr>
              <a:buSzPts val="1280"/>
              <a:buFont typeface="Noto Sans Symbols"/>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100000"/>
              </a:lnSpc>
              <a:spcBef>
                <a:spcPts val="320"/>
              </a:spcBef>
              <a:spcAft>
                <a:spcPts val="0"/>
              </a:spcAft>
              <a:buClr>
                <a:schemeClr val="dk2"/>
              </a:buClr>
              <a:buSzPts val="1600"/>
              <a:buFont typeface="Century Gothic"/>
              <a:buChar char="•"/>
              <a:defRPr b="0"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100000"/>
              </a:lnSpc>
              <a:spcBef>
                <a:spcPts val="280"/>
              </a:spcBef>
              <a:spcAft>
                <a:spcPts val="0"/>
              </a:spcAft>
              <a:buClr>
                <a:schemeClr val="dk2"/>
              </a:buClr>
              <a:buSzPts val="1400"/>
              <a:buFont typeface="Century Gothic"/>
              <a:buNone/>
              <a:defRPr b="0" i="0" sz="1400" u="none" cap="none" strike="noStrike">
                <a:solidFill>
                  <a:schemeClr val="dk1"/>
                </a:solidFill>
                <a:latin typeface="Century Gothic"/>
                <a:ea typeface="Century Gothic"/>
                <a:cs typeface="Century Gothic"/>
                <a:sym typeface="Century Gothic"/>
              </a:defRPr>
            </a:lvl9pPr>
          </a:lstStyle>
          <a:p/>
        </p:txBody>
      </p:sp>
      <p:sp>
        <p:nvSpPr>
          <p:cNvPr id="20" name="Google Shape;20;p46"/>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1" name="Google Shape;21;p46"/>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2" name="Google Shape;22;p46"/>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23" name="Google Shape;23;p46"/>
          <p:cNvPicPr preferRelativeResize="0"/>
          <p:nvPr/>
        </p:nvPicPr>
        <p:blipFill rotWithShape="1">
          <a:blip r:embed="rId2">
            <a:alphaModFix/>
          </a:blip>
          <a:srcRect b="0" l="0" r="0" t="0"/>
          <a:stretch/>
        </p:blipFill>
        <p:spPr>
          <a:xfrm>
            <a:off x="148532" y="145900"/>
            <a:ext cx="638278" cy="47080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aaqep.org/symposium" TargetMode="External"/><Relationship Id="rId4" Type="http://schemas.openxmlformats.org/officeDocument/2006/relationships/image" Target="../media/image1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mailto:l.mckee@aaqep.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451451" y="1079784"/>
            <a:ext cx="10468864" cy="1828800"/>
          </a:xfrm>
          <a:prstGeom prst="rect">
            <a:avLst/>
          </a:prstGeom>
          <a:noFill/>
          <a:ln>
            <a:noFill/>
          </a:ln>
        </p:spPr>
        <p:txBody>
          <a:bodyPr anchorCtr="0" anchor="b" bIns="0" lIns="0" spcFirstLastPara="1" rIns="18275" wrap="square" tIns="0">
            <a:normAutofit fontScale="90000"/>
          </a:bodyPr>
          <a:lstStyle/>
          <a:p>
            <a:pPr indent="0" lvl="0" marL="0" rtl="0" algn="ctr">
              <a:lnSpc>
                <a:spcPct val="100000"/>
              </a:lnSpc>
              <a:spcBef>
                <a:spcPts val="0"/>
              </a:spcBef>
              <a:spcAft>
                <a:spcPts val="0"/>
              </a:spcAft>
              <a:buClr>
                <a:schemeClr val="dk2"/>
              </a:buClr>
              <a:buSzPct val="100000"/>
              <a:buFont typeface="Century Gothic"/>
              <a:buNone/>
            </a:pPr>
            <a:br>
              <a:rPr b="0" lang="en-US"/>
            </a:br>
            <a:br>
              <a:rPr b="0" lang="en-US"/>
            </a:br>
            <a:br>
              <a:rPr b="0" lang="en-US"/>
            </a:br>
            <a:endParaRPr b="0" i="1">
              <a:solidFill>
                <a:srgbClr val="2190C8"/>
              </a:solidFill>
            </a:endParaRPr>
          </a:p>
        </p:txBody>
      </p:sp>
      <p:sp>
        <p:nvSpPr>
          <p:cNvPr id="110" name="Google Shape;110;p1"/>
          <p:cNvSpPr txBox="1"/>
          <p:nvPr>
            <p:ph idx="1" type="subTitle"/>
          </p:nvPr>
        </p:nvSpPr>
        <p:spPr>
          <a:xfrm>
            <a:off x="6096000" y="5093695"/>
            <a:ext cx="5955074" cy="849906"/>
          </a:xfrm>
          <a:prstGeom prst="rect">
            <a:avLst/>
          </a:prstGeom>
          <a:noFill/>
          <a:ln>
            <a:noFill/>
          </a:ln>
        </p:spPr>
        <p:txBody>
          <a:bodyPr anchorCtr="0" anchor="t" bIns="45700" lIns="0" spcFirstLastPara="1" rIns="18275" wrap="square" tIns="45700">
            <a:noAutofit/>
          </a:bodyPr>
          <a:lstStyle/>
          <a:p>
            <a:pPr indent="0" lvl="0" marL="0" marR="45720" rtl="0" algn="r">
              <a:lnSpc>
                <a:spcPct val="100000"/>
              </a:lnSpc>
              <a:spcBef>
                <a:spcPts val="0"/>
              </a:spcBef>
              <a:spcAft>
                <a:spcPts val="0"/>
              </a:spcAft>
              <a:buSzPts val="2280"/>
              <a:buNone/>
            </a:pPr>
            <a:r>
              <a:rPr lang="en-US"/>
              <a:t>October 12, 2023</a:t>
            </a:r>
            <a:endParaRPr/>
          </a:p>
        </p:txBody>
      </p:sp>
      <p:sp>
        <p:nvSpPr>
          <p:cNvPr id="111" name="Google Shape;111;p1"/>
          <p:cNvSpPr txBox="1"/>
          <p:nvPr/>
        </p:nvSpPr>
        <p:spPr>
          <a:xfrm>
            <a:off x="827602" y="2145463"/>
            <a:ext cx="10536900" cy="19081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5400" u="none" cap="none" strike="noStrike">
                <a:solidFill>
                  <a:srgbClr val="17406D"/>
                </a:solidFill>
                <a:latin typeface="Century Gothic"/>
                <a:ea typeface="Century Gothic"/>
                <a:cs typeface="Century Gothic"/>
                <a:sym typeface="Century Gothic"/>
              </a:rPr>
              <a:t>AAQEP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2"/>
                </a:solidFill>
                <a:latin typeface="Arial"/>
                <a:ea typeface="Arial"/>
                <a:cs typeface="Arial"/>
                <a:sym typeface="Arial"/>
              </a:rPr>
              <a:t>Initial Accreditation Review Pathway</a:t>
            </a:r>
            <a:endParaRPr b="0" i="1" sz="36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txBox="1"/>
          <p:nvPr/>
        </p:nvSpPr>
        <p:spPr>
          <a:xfrm>
            <a:off x="3806024" y="6298206"/>
            <a:ext cx="457995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17406D"/>
                </a:solidFill>
                <a:latin typeface="Century Gothic"/>
                <a:ea typeface="Century Gothic"/>
                <a:cs typeface="Century Gothic"/>
                <a:sym typeface="Century Gothic"/>
              </a:rPr>
              <a:t>Always Improving Together</a:t>
            </a:r>
            <a:endParaRPr b="0" i="0" sz="1400" u="none" cap="none" strike="noStrike">
              <a:solidFill>
                <a:srgbClr val="000000"/>
              </a:solidFill>
              <a:latin typeface="Arial"/>
              <a:ea typeface="Arial"/>
              <a:cs typeface="Arial"/>
              <a:sym typeface="Arial"/>
            </a:endParaRPr>
          </a:p>
        </p:txBody>
      </p:sp>
      <p:pic>
        <p:nvPicPr>
          <p:cNvPr descr="Logo&#10;&#10;Description automatically generated" id="113" name="Google Shape;113;p1"/>
          <p:cNvPicPr preferRelativeResize="0"/>
          <p:nvPr/>
        </p:nvPicPr>
        <p:blipFill rotWithShape="1">
          <a:blip r:embed="rId3">
            <a:alphaModFix/>
          </a:blip>
          <a:srcRect b="0" l="0" r="0" t="0"/>
          <a:stretch/>
        </p:blipFill>
        <p:spPr>
          <a:xfrm>
            <a:off x="260989" y="5359339"/>
            <a:ext cx="1530812" cy="13311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4c866a59c4_0_208"/>
          <p:cNvSpPr txBox="1"/>
          <p:nvPr>
            <p:ph type="title"/>
          </p:nvPr>
        </p:nvSpPr>
        <p:spPr>
          <a:xfrm>
            <a:off x="866830" y="909116"/>
            <a:ext cx="2752800" cy="5205000"/>
          </a:xfrm>
          <a:prstGeom prst="rect">
            <a:avLst/>
          </a:prstGeom>
          <a:noFill/>
          <a:ln>
            <a:noFill/>
          </a:ln>
        </p:spPr>
        <p:txBody>
          <a:bodyPr anchorCtr="0" anchor="t" bIns="0" lIns="0" spcFirstLastPara="1" rIns="0" wrap="square" tIns="45700">
            <a:normAutofit/>
          </a:bodyPr>
          <a:lstStyle/>
          <a:p>
            <a:pPr indent="0" lvl="0" marL="0" rtl="0" algn="l">
              <a:lnSpc>
                <a:spcPct val="100000"/>
              </a:lnSpc>
              <a:spcBef>
                <a:spcPts val="0"/>
              </a:spcBef>
              <a:spcAft>
                <a:spcPts val="0"/>
              </a:spcAft>
              <a:buClr>
                <a:schemeClr val="dk2"/>
              </a:buClr>
              <a:buSzPts val="5000"/>
              <a:buFont typeface="Century Gothic"/>
              <a:buNone/>
            </a:pPr>
            <a:r>
              <a:rPr lang="en-US"/>
              <a:t>Member types</a:t>
            </a:r>
            <a:endParaRPr sz="4400"/>
          </a:p>
        </p:txBody>
      </p:sp>
      <p:sp>
        <p:nvSpPr>
          <p:cNvPr id="211" name="Google Shape;211;g24c866a59c4_0_208"/>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descr="data:image/png;base64,iVBORw0KGgoAAAANSUhEUgAAB/8AAAOaCAYAAAB+4pE9AAAgAElEQVR4XuzdC5xWVb3/8e96BkwuWiJeUfOWIGKUSlwEpMsJwSyzY1Zq2eliKmiW2jn1z0iPJRczNTSPiZVpAkp2M7WL3GcQGRjkIldhZhC53xku8+z1f63x2bbZ7mee68w8l89+vXwdmWfttX7rvR/PK+a71tpGXAgggAACCCCAAAIIIIBAGQvYUS+3271l01GdO+m9e734+w7zKo40MXukZ+2RkjnCyh7hWXWuiKmTJ9vJWNNRcv+og5XXwcgcLpn3SPY9VvY9kg6TTHsjtZfUpTnaW85/2pOsleTJyJOVJ+ntP0ueMfKsp7hiapA1DZJtkNy/232SaXA/N1YNu3btOnz5ypXrjOftscbsttbsjsnukswuxexOz3o7jNrtqJC3wztot1XeV+/64UIAAQQQQAABBBBAAAEEEEAAAQQQKCEBU0JzYSoIIIAAAggggAACCCCAgOz/TDn6wIHG42Lt48d6NnasjdtjTcx0tZ49xhgdbaWuxqiLbFMw7/45oi3Y3jp856zR5/z1wnyMvWfPHi1btiyTrvZZaVtM2ippqydtMTKbjfU225jZZK3ZFLPeJlVUbND++MaT6uvfmjxZ8UwGoC0CCCCAAAIIIIAAAggggEBRCLis0C1Cz/Vyf7+dKekRSbc0LVwvrMvV90NJV0nakmZp3SUNl3Rfmu3dGOMlXSkpo7+kp9k/zRBIKUD4n5KIBggggAACCCCAAAIIIFAIAptuf+yII9XpJCvvpJg13awx3axVNyNzguSdKJnjjXS8bdp5X/hXPsP/Xbt2acWKFS08abNRsm9Zab2R3pT7x2idrPsnVh+z7epnj1u1sYWLoHsEEEAAAQQQQAABBBBAAIEcBUa9PKTdxrfeO1LGXC/ZM2S0WVZ/8GJmwi8//9wrWXbvgnW3uP6Tkm6UNCvLfgrltg6J0H+dpLvSLIrwP00omrWcAOF/y9nSMwIIIIAAAggggAACCGQgMPCSvxzV2Lj/tFiFPW3UKfH+Q46wh1mZUyV7qiT3T5vs0M9gChk1zWf4v2PHDq1atSqj8Vuo8T5JtTKqtZ5qY7JrpdgaE7NrDh6MvzH3Z2/WtdC4dIsAAggggAACCCCAAAIIIJCGwA1Pf/pyyfxK0lFRzY304Pgv/PGmNLoKNnE75CdKuk3S5yRlEphnOFSrNc8m/HcOD0hyfuz8b7VHxUBBAcJ/vg8IIIAAAggggAACCCDQagJ9P/3UcTrQ7gNGOlNGZ0rmDON2GcickTiCv6mWe0616tfZvfa+dK98hv8bN22srK+r71/oWkbab619wxitsoqtkrxV1mqlpBVzxta39NEFhc5DfQgggAACCCCAAAIIIIBAiwqMnHTFMXHvwFpJLthOflnd9tAX/zgug2LcUfrXJI7Uvzjw78Hj9f0FAr0T/b4YOoI/1efuNne6wJ2BugaGThg4WtKTkoZGjBF17H+4P/+VBR2b6Sdc5x2BkwHc+HdL+kHi1QLpzCkDZpoikFqA8D+1ES0QQAABBBBAAAEEEEAgIwFr+g6bfLaJmR7y1MNI3Y3MWVZed8lE7iwId//5o73pN5xgB2c0bJE1zmf4v379+pnr1693v/Qo5isuabkxWm5llhnPLlMs9roOxF+vvK9+azFPjNoRQAABBBBAAAEEEEAAgUIQuHHiZ+6xVt9Lp5ZNscPaTf78ZPf3tFRXeIe8H3gHj/6P+pkL3rtJukXSKYmTA4L3BD93NdyXOBXQLTRwiwpcmD9Tkr8AwB9jbCK4d/cEFyX0SCwe8O8P9t8gyV844F5X4I75j9r5Hx7Db+PGcvNw/fhXqjkH26Yy5nME0hYg/E+bioYIIIAAAggggAACCCAQFuh3yZSzTTzey0o9TUznyKqnpLMlxXLRuqCznTbuVO+iXPoo9HvzGf7X16+bvnHjhtJdLGG0Tp6WytglVrHFxmrxwVi7RfNGr95R6M+Z+hBAAAEEEEAAAQQQQACBQhG44enP2LRrsfrCQ1/8ozvKP9UVDrmjAnEX1I+XdGWS4/Cz/TwY4F8uaVBECO/XH9z5737mTghwIb8L+/0rasFB8BUG4QUD7r6okN/9PNWcUrnyOQJZCRD+Z8XGTQgggAACCCCAAAIIlJfA+Zc+1fWwg+17W5kPSt4HY8acK5leVvY9LSFx4mFe1VNn2X4t0Xeh9JnP8L927dppm7dsKenFEkme2xuSXpPRQuOZhTHTuHDWmDd5r2KhfMmpAwEEEEAAAQQQQAABBApG4LonP/WBioqK5WkXZPTAQ1f+8eY02kcF4uHgO3gc/9WBnfl+96k+D+7gD75KwB/nK5KulxQM6sOlRx3779qEXxXgH/3vPnOnDfh9+u2eCNXvL3aYEfp5qjmlQUsTBDIXIPzP3Iw7EEAAAQQQQAABBBAoaYE+n/z9yRWxig9L5sNG+rCM6S3ZU1tz0h1jWvJ8z7g7RaBkr3yG/6vfWD11+7btQ0oWK7OJ7Za0wP1jreZXyKuePXad+zMXAggggAACCCCAAAIIIFC2AiN+/+kTPWNckJ3WZaz56fgvPvf9FI3DwXm4eTDo90Py6wKN/CP73Y+a+9yF/1G7+sPhfziAD9YTDv/dooU7Ew38wP/WwKsI3EdR4f/QJCZRixpSzTmtZ0EjBDIRIPzPRIu2CCCAAAIIIIAAAgiUmEDfT//xuIp44wVe3LvAGHO+5J0vmRPbeppG2vJyr7j7JULJXvkM/1euWjlt546d5bjzP93vh2dl5hjZeZJ5tcLo1VmjaxenezPtEEAAAQQQQAABBBBAAIFSELjh6c+498wfnt5czNCHvvDcSynaNne0fdSJAH53fijuTvyLehVA+PMLJF0jyS0CCO/8d+N8TZL7v+nu/O8qyb3S4MYMjv1PtvM/Pc5/L25INud0+6EdAs0KEP7zBUEAAQQQQAABBBBAoEwErrhiUkX9XtPXxk1fGfsRI9tHMmcU6vT/era3u1OF7Vyo9eVaVz7D/2WvL5++Z+/uwbnWVGb375DVXMX0io3rFc9UzJk7ds1bZWbAdBFAAAEEEEAAAQQQQKCMBG58+rJvW1m3m73Zyxg1jr/yj+1TtUsE7t0k3SLJLSwIXm5hwExJwd39wc/9MP2uUADvtwl+7n42PmKhQHCBQXDXfrgWd39w53+PRO3BxQT+eGsS83H3BHf++wsSwgsMUs0jkzmnQU4TBFL89wsQAggggAACCCCAAAIIlKZA/09N6mbi6u9Z9Tcy/WTUV1JFscz2l2fGV/Q4XB8olnozrTOf4f+SJUtn7dvX4H6RwZWLgNFyK1UZqSrmeZW8LiAXTO5FAAEEEEAAAQQQQACBQhS44enPLJR0bnO1Gc9cOf5Lz01KUX/3xO75saF33fu3+aH4LEn/igjvXfDu7+Z3YXw43A9+vjcRxLtXEvqBfXhxQVQ9wZMJ3G5/t1jA3e/v/A/W7r8G4MVEG3/MYNgfNUayEw6iTkUIzil4gkEhflWoqUgF2PlfpA+OshFAAAEEEEAAAQQQCAv0u+Tps2UrLozJXCirAVb2rGJWuv0kb+7w97nTCUrzymv4v2hx1b4D+93RgVx5FLBW240xs2XtLCM766Q19TMnT1Y8j0PQFQIIIIAAAggggAACCCDQqgIjn77sjLh0r2Q/EzWwMfZr46/804Q0inJB9m1Jju33b3fBuAvBXVsX8LuTAPyrJnSvH+Yn+9z93A/o3b+H73c/8xccDE10EmwT3PnvgvfweHdIWh2ak98m2I+/AKB3YoxHkpx84D5OZ05pUNMEgfQFCP/Tt6IlAggggAACCCCAAAIFJdD34mc+GItpkLEaZK03SMacWFAF5ljM5472po88wZbsUfb5DP8Xvbbo1QMHD7h3IHK1rMBBycy0RjNMXDN2dT5i+uJRiw+07JD0jgACCCCAAAIIIIAAAgjkX+CGpz410MTafdbKuoXkdcbal45Zdt6vR40a5eV/NHpEAIHWEiD8by1pxkEAAQQQQAABBBBAIEeBpp39XmxITLGLrOxFko7PscuCvv2CznbauFM9N8+SvPIZ/tfULKyJxxv9XQcl6VWgk/IkM03ypsnTtKpx9VMLtE7KQgABBBBAAAEEEEAAAQQQQACBMhAg/C+Dh8wUEUAAAQQQQAABBIpToP+nJnUznj7mWfNRI/NRybp325XNdUJ7W/X77l7JHmWfz/B/wYIFSz3PO7tsvhyFO9EGybxsjX3ZeLF/VY1dW124pVIZAggggAACCCCAAAIIIIAAAgiUmgDhf6k9UeaDAAIIIIAAAgggULQCV1wxqaJ+V+wTMvYTkj4u6cNFO5k8FN4hZpf+rWfpBtp5Df/nz1/tWXt6HtjpIo8CVlofk/2HVeyf5qD3j8r76tflsXu6QgABBBBAAAEEEEAAAQQQQAABBA4RIPznC4EAAggggAACCCCAQBsK9L/0mR4mrk9az35SRv8h6bA2LKeghjbS1pd7xbsUVFF5LCaf4f/8+fPXWWu75bE8umoZgXlWesnE7EtV9/CKgJYhplcEEEAAAQQQQAABBBBAAAEEyleA8L98nz0zRwABBBBAAAEEEGgjgf7DJ10sq4tlzFBZ9WijMopi2L/0jO/qHNMRRVFshkXmNfyvrt5qpZJdKJEhbVE0N9J2K73o/mk8EHth3s/Xri+KwikSAQQQQAABBBBAAAEEEEAAAQQKVoDwv2AfDYUhgAACCCCAAAIIlIrAoKHPntBo4sOt0TAjM0xSx1KZW0vP4+EzvOVnd7BntfQ4bdF/PsP/6urqBkkd2mIejJkvATtbMs/Lxv5WNXZtdb56pR8EEEAAAQQQQAABBBBAAAEEECgfAcL/8nnWzBQBBBBAAAEEEECgFQUGXPJ0L3kVl1ijS2Q1qBWHLqmhbu9mXxl+lPeRkppUYjL5Cv+tZOdXV/N3u1L6khitlLXPW8X+MmdM7d9LaWrMBQEEEEAAAQQQQAABBBBAAAEEWk6AXxC1nC09I4AAAggggAACCJSZwICLp/S3scZPy8Y+JdleZTb9Fpnu5V286TedaAe3SOdt3Gm+wv94vHFPTc3CTm08HYZvOYGtkv5srf3z7k7v/fPiUYsPtNxQ9IwAAggggAACCCCAAAIIIIAAAsUsQPhfzE+P2hFAAAEEEEAAAQTaXODCS579qOfZz0jeZyRzapsXVGIFnN/JTrv3NO+iEptW03TyFf4fPNC46bVFC48pRSPmdKiAkfZboz/ZuP1Th877n5s6atNujBBAAAEEEEAAAQQQQAABBBBAAAFfgPCf7wICCCCAAAIIIIAAAhkK9Bv67CeM8S6T0WWSumV4O80zEDixva16qrvXL4NbiqZpvsL/ffv21y1Zsvjkopk4heZLwFrpjzFj/uDtPey5OQ+u3JmvjukHAQQQQAABBBBAAAEEEEAAAQSKU4DwvzifG1UjgAACCCCAAAIItLJA30smfjTmVVwu610uY05s5eHLdriOMbP0+Z6NZ5ciQL7C/4Y9e1cuXfb6maVoxJwyELD6g7V2SiyuZyvvq2/I4E6aIoAAAggggAACCCCAAAIIIIBAiQgQ/pfIg2QaCCCAAAIIIIAAAvkXuHDYs/3i8v7TyHxOshzpn3/ilD0ao60vnxPvkrJhETbIV/i/a9euxStWrDinCAkouSUErOIyesbKe2bOmHXPtMQQ9IkAAggggAACCCCAAAIIIIAAAoUpQPhfmM+FqhBAAAEEEEAAAQTaSKDvsEk9jTVXGKMrJBGottFzCA77l7PjOztX6MgCKCWvJeQr/N++ffuC1atXfyivxdFZqQjskMxka+3kOWPrXiqVSTEPBBBAAAEEEEAAAQQQKBiB7pImSuodUdHVkp4smErfLuQqSYMk3SKpWE5Mc7U+L2lZgVlSToEKEP4X6IOhLAQQQAABBBBAAIHWExjwySnHehXxK43slZK5sPVGZqR0BB46Pb68Z0edlU7bYmqTr/B/65atc9esXdOnmOZOrW0hYNdaxSYppolz7qmd1xYVMCYCCCCAAAIIIIAAAggUlsCFt5/YvdHE+sjadXPGrHs5i+r88P9GSbMC9/s/H1tgCwCKLfx3v6MaL+lKwv8svp1legvhf5k+eKaNAAIIIIAAAgggIPUb/sznjbVfkPRZPApX4PYT7SvDu3gfKdwKs6ssX+H/xk0bK+vr6vtnVwV3laOAkV71pKfbSb+fNabuzXI0YM4IIIAAAggggAACCJSzQP/bTrnCM7rFyIb+LmlGH+zYeOe8UW/uTdMnWfjvbv9hoo+70uyrNZoR/reGMmO0qQDhf5vyMzgCCCCAAAIIIIBAawsMuHhSf2v0Jcl8UdLRrT0+42Uu8J9d7bQRx3sXZX5nYd+Rr/B//fr1M9evXz+wsGdLdYUqYIz+aD39vmpsnTuqkwsBBBBAAAEEEEAAAQRKXKDfbac8IGNHJpumkVarvR1ceXf9ujQoMg3/3YKAOwP9PhJxBH+4jfv7bvBUgeY+j3oNQfD+cPjfQdJ9kq4L1HSHJH/Bgvu9kXt1gfuzX4N/j/NxP3e786+RtFPSbZKCcwrWWhOxg7+5el2tvwvU5b9Gwa9paOKzKMM0Hh1NSlWA8L9UnyzzQgABBBBAAAEEEHhHoOlY/5h3lTHe1ZI5D5riEji/s51276mE/8meWn39uukbN24YXFxPlWoLUGCzMfZJ02ienH1v3dwCrI+SEEAAAQQQQAABBBBAIEeBvrd3+6hR7F+pujGyT1SOqf9yqnaSmjv2f5SkEZK2JPpxQXi3QNjvh9guVHchuh+qu+buPfcNof6rE0F9ss83S3KLmoOvIHABugvk/WPzg+G/68cF/36I7/4cfl1BuuH/TEnBRQOuLzdftzDAjekM3L+7dv5ihCi7cL3hY//DZlHjpPHYaFLKAoT/pfx0mRsCCCCAAAIIIFDmAgOGTrrEi5mrjeSO9ucqUoETDrNzfn+W17dIy09adr52/teuXTtt85YtJXcyQqk97yKbT5WVnminjk/MGrNsV5HVTrkIIIAAAggggAACCCCQRKD/7SdNtjL/mQ6QidkPVN5TvzJF26id6/4twZ3uUSG6axdcEHCKpAck3ZTk/fZurOY+jzrSPxywB9tEjRfe1Z9u+D8+tKs/2aKI4HwvlzQodPJB+L5w+O/qd6cM+AsKnKFf4xOJUwrSeby0KWEBwv8SfrhMDQEEEEAAAQQQKEeBAcOffb+1nlud7v45sxwNSm3OHSr0+t/OjvcotXnlK/xf/cbqqdu3bR9Saj7MpyAEGo3Rb+XZ31aOrZ9WEBVRBAIIIIAAAggggAACCGQlMGSU2u3be/LBdG+21nx7ztja+1O0TxZy+4H0mohj/ZMdW+/C8HCwHRw+KvhOVl74yHx/t33UAgHXR3gRg7+LP93w34X6wUA+Wa0uzA+3deMnqzcY/tdGnFTgz9/16S7/dQXpPmbalaAA4X8JPlSmhAACCCCAAAIIlKNAv4snfdrEzFdk5f6yyFVCAsZo28vnxI8qoSk1TSVf4f/KFSun7dy1k53/pfYFKbz5VEvmN7bDYb+e8+OV7l2WXAgggAACCCCAAAIIIFBEAn2/e8r5psK+mkHJv6kaU3dtivbJwn93W3jXuguo70z057+n/tbAqwCidsIHh08W3PttwgG+C/zDrwKIOvb/ukQHLvAfFwrYcwn/f5fE7sVE2N818ZqC3ol2UfVGhf9+veHuw68dyOBR07SUBAj/S+lpMhcEEEAAAQQQQKDMBAYNffaEgzHvq0Zyfxn9QJlNv6ym+5ee3o7OMfveUpp0vsL/Za8vn75n7+7BpWTDXApaoFEyjxtjfl05eu3sgq6U4hBAAAEEEEAAAQQQQOAdgTNHnvmerh3270ubxOi7VaPrfpaifbrhv+tmoqQbJc0K9Bk+Bj+Xnf/BvhoSYzR37P95ksLH9Wd77H+6O/+DnOnUm+7O/7QfKw1LX4Dwv/SfMTNEAAEEEEAAAQRKTuDCS579aNx6/2Wsri65yTGhSIGHT/eWnd3Rur+0l8yVr/B/6dKlMxsaGtwOAS4EWltglrGaUDm2bkJrD8x4CCCAAAIIIIAAAgggkLlA/9tOfs4afSadO0284uzKe9e8nqJtqvDfD8Xdq/zCAXn41QBRYXxw+PBJAsHP/NB+Rui99/5x+lHH/kedNODP59nEEfp+jU8E+vV/5hYxuGP2o47yT1arf/LA9yX9RFKqeqNOT+gWepVCsrmn85hpU4IChP8l+FCZEgIIIIAAAgggUIoCo0bZ2EtzJn/dSl+XTJ9SnCNzSi5w+0l2zvD3eX1LyShf4f+SRYur9h3Y36+UbJhL0QlsluxjJqZfVd5Tv7LoqqdgBBBAAAEEEEAAAQTKRKD/904eaq1eSGO6E6vG1H0hjXbJwv9waO63GxsI0f3XAPjH4O9NHLnvhr1Fktu9H+xnSorPT08E8S5g3yIp+BoAt3nkycRx+4MS/bvFBjMl+QsD/BDdHavvv5bA1XJfwsGvya/bP2Y/Kvx3t7h27rNwPf7pB8k+d68B8OsNh//hhQduHNd/cycmpPEYaVJKAoT/pfQ0mQsCCCCAAAIIIFCCAv2HTjrTxCq+buV9Q1KXEpwiU0pD4PKj7bSbTvBK6r32+Qr/F7226NUDBw9ckAYjTRBoeQGjydbTr+aMrXup5QdjBAQQQAABBBBAAAEEEMhUoP/tJz1iZb7ZzH1vxawGzh5btyqNvoMBe7i5H2D7P3dBtgvb/cuF56sl3SbpSknLEh/44brfLtxPss+D4b27tybxmgHX3t+l7++894N8/2SA4FjhRQR+4D400cjV49q4K9nOf7+/cK3+QgP3eTr1Btv4iw3C9fiLJ9yCBy4ERPjPlwABBBBAAAEEEECgIAUGDJv0MSn2TSvr/gLIVeYCH+6kafedFif8j/ge1NQsrInHG93OAC4ECkbASq8aY/+vanT9owVTFIUggAACCCCAAAIIIIBAk0C/206+VkaPhzmM1fh27Q7+eMZP39oEFQIIFKcA4X9xPjeqRgABBBBAAAEESlag/7DJX5bVdTIaULKTZGIZC5xwmOb8/qw4x/5HyC1YsGCp53lnZ4zKDQi0jsAGa8wj7ax9ZNaYujdbZ0hGQQABBBBAAAEEEEAAgXQEPnL7yRfErPrIaN3BjvF/zBv1pjt6nwsBBIpYgPC/iB8epSOAAAIIIIAAAqUi0HfY80dWaM/1VuZbkj21VObFPPIncHhMr7/QM94jfz22fU/5OvZ/wfz5qzxrz2j7GVEBAqkEzKOy5pdVY9dWp2rJ5wgggAACCCCAAAIIIIAAAgggkLkA4X/mZtyBAAIIIIAAAgggkCeBAcP+cIZs/AZrvBskc3ieuqWbEhQwxmx/+ZzG95XS1PIV/s+fX73OWnUrJRvmUvICfzJGD1WOrnPvpuRCAAEEEEAAAQQQQAABBBBAAIE8CRD+5wmSbhBAAAEEEEAAAQTSF+g/dNJHFDM3Svpy+nfRstwF/ny2t/2IClsyCwDyFv5XV2+1Updy/34w/2IUsLON0fjK0fVPFWP11IwAAggggAACCCCAAAIIIIBAoQkQ/hfaE6EeBBBAAAEEEECghAUuHD7lPzzbOFIyl5bwNJlaCwmMP8O+fk4Hr2SO/s9X+F89v3qvrDq2EDvdItAaAkut9Is5Y+oeao3BGAMBBBBAAAEEEEAAAQQQQACBUhUg/C/VJ8u8EEAAAQQQQACBAhLod8nky42nkZKGFFBZlFJkAt890c65tIvXt8jKTlpunsJ/W11dzd/rSuVLUe7zMFonax482LHxwXmj3txb7hzMHwEEEEAAAQQQQAABBBBAAIFMBfglUaZitEcAAQQQQAABBBBIW2DAxc9cbY29WdIFad9EQwSSCHz2aDvt5hO8i0oFKB/hf7yxcU/NwoWdSsWEeSCQENhhpAfiFd79r/x03RZUEEAAAQQQQAABBBBAAAEEEEAgPQHC//ScaIUAAggggAACCCCQgUC/4ZO/bqy5WbK9MriNpgg0K/ChTnbaz08j/A8iNR5s3LzwtYVd+eogUKICB2TMzyusvX/WmLo3S3SOTAsBBBBAAAEEEEAAAQQQQACBvAkQ/ueNko4QQAABBBBAAAEE+g1/5luy3i1G5iw0EMi3wHHtNWdi9zjH/gdg9+3bX7dkyeKT821NfwgUnIDRffF28fvm3v1mXcHVRkEIIIAAAggggAACCCCAAAIIFIgA4X+BPAjKQAABBBBAAAEEillgwMWTb7DGfkcyZxTzPKi9sAUON1r2wjnx7oVdZfrV5ePY/4Y9DSuXLlt6Zvqj0hKB4hYwxt4fU/xns0avry3umVA9AggggAACCCCAAAIIIIAAAvkXIPzPvyk9IoAAAggggAACZSPQb9ik6430XUL/snnkbTtRqx1Tz42/t22LyN/o+Qj/d+3atXjFihXn5K8qekKgOASMtfd7xo6bM2ZdfXFUTJUIIIAAAggggAACCCCAAAIItLwA4X/LGzMCAggggAACCCBQcgIDhj3zDU/erRzvX3KPtuAn9Oez49uOqNBRBV9oGgXmI/zfvn37gtWrV38ojeFogkCpCtwbtxXj5o5d81apTpB5IYAAAggggAACCCCAAAIIIJCuAOF/ulK0QwABBBBAAAEEEFD/YZO/LGNuk7W94ECgLQR+cXr89V4d1aMtxs73mPkI/7du2TZ3zdo3+uS7NvpDoMgEGq00tkPHijFTR63ZXmS1Uy4CCCCAAAIIIIAAAggggAACeRMg/M8bJR0hgAACCCCAAAKlK9D/4slXyOh2SReU7iyZWTEIfOfE+JxPd1HfYqg1VY35CP83btpYWV9X3z/VWHyOQJkI7LbSmN0djxy9eNTiA2UyZ6aJAAIIIIAAAggggEBbCnSXNFFS74girpb0ZMTPO0j6saTHJHWVNDPJBB6RdIukBknunvskrZN0V0T7CyWNl3SlpGU5gLh+ksDaTwgAACAASURBVNUzUNKsHPpOdqub4/M51p1OWW5uP5R0laQtiRuCzyIXt3TGd+P+LtGwpSz9Ovzvy4wk38F06s2mTVuNe0ithP/ZPDruQQABBBBAAAEEykSg37DJw4z0PUkXlcmUmWaBC3z6KDvtO928kvg+5iP8X79+/cz169e7vzRzIYDAvwU2yGp01dg698tBLgQQQAABBBBAAAEEEIgQ6DNr1oe8ePyzMqavjKmz8fjfqy+6aFKGWH74f2MoGD86Ebq6sDwc1rt7vibpR5LOSxLa+yGqK8eF4+5qrfA/ahGBP8+xeQ6T87VoIZ3HFhX+B5+FW2TRUley70lLjddW/RL+t5U84yKAAAIIIIAAAgg0L9D/kskD5Jn/luylWCFQSAIf6mSn/fw0wn//mdTXr5u+ceOGwYX0jKgFgQISWGGs7qkcWzehgGqiFAQQQAABBBBAAAEE2lTg/OnTT5Ax4yR9KaKQA8bar7w6ePDTaRbZXKib7DMXQn8ssSigufDb3f+ApJsk1bZx+O84WiKob4k+kz26qPA/+CzSfORZNSP8z4otu5vY+Z+dG3chgAACCCCAAAIlKdD/0md66KD3fRlzTUlOkEkVvcBxh9lXJp7lfaToJyIpHzv/a9eunbZ5y5aSOAmhFJ4pcyhQAau5xtqfVo6r/0OBVkhZCCCAAAIIIIAAAgi0msB5M2e+Yqzt09yAxtrLXh08+I9pFJUq1HXHzHcLHN/vunQ/+1fipIBU4b97pYA7VaC6AML/ZK8ecPO5M2AVPtLePwVhaKLNi4mj9y8OHIPvPgq+JqG5Pp2Z+73dTkm3SfJfj+D6cKcjXBeo5Y7AyQtR4X/wWbh/9y9/PsFXL7jP3NH97hUPRybG8ftPNkf3eoHwqxT8PjsmTlHwXcJj+d7B+QRtm/s8agd+czW6ufk+D0t6rpnnGZ5PTeB1E+z8T+P/adAEAQQQQAABBBBAoBUEzr/0qa6Hxdt/X/ado9RaYVSGQCBzgcNjZvkLPRvPCt65fOubuurP92vhxrVNP375Sz/WgG7u9w/vvn5SOaXph9/vf7l+v2Smrv3rL5r+/MFj368nL71ZZ3U58V03zV63TB99yp1GKH2j9yc09mNfVod2h8n/efDehsYDunPWZH313I++05dr58b9zSUjdHSHI97pPx/h/+rVq6du3759SOaS3IFAWQq8YI25e87o2mTv8CxLFCaNAAIIIIAAAgggUD4C582YcaOR3v6LcHOXtXvmDR7cOVUzSanCfxcWu6Daf8+8C2DvlvSDxHvnmwv/g58Vws5/xxFczOD+7ML2UwPz84NhP6SOel1A0KRH6LUHfnjcXJ/+GMFgP2phQnjscPgffhb+ggO/3/CrF9xrAVztvwstVPDHeTaw0MD15cbzn3v4exL1WojgPXsjFnuk+j5EfT4jscAgnRp91+AihPA8or6vUXX746bxn1D+m7DzP/+m9IgAAggggAACCBSVQP+Ln/lvGev+0pXOX+qKam4UW3oCRtr5cq+4W2HedLmw/bZ//bbp310of9/cvzSF8uGg3X3uLxK4/xP/pa4djmhaMPCdPpfqiz0HNoXzb+7a+k6w7/e/pWGXvvLXX+iqnoP0ydN6N/27W1hwS59PNY37pXMGaWrt4qbmbkGBG9v92f17VB9uLP/KR/i/csXKaTt37WTnf+l91ZlRCwpYq99K9n/njK1f0YLD0DUCCCCAAAIIIIAAAgUncP6MGS5UdaFuysvGYh+vvvBCt0O/uStV+B8OnMPvmE8W/vvh8JrEqQGuBhe0rwsEzMG68nV8fqp+XJg9KFHTeaHg3q8nuEDA/XLAb+/C8/AVHi/Z+ME+o8YNviJhWWKQ8IKAVM8iHHS7bsLPN7yYw7WJOt3Bf35PhMJ3d4rDrMSigOCiENdP8J4XEvf594fdwv2HPw/vwE+nxij78Pz90xHuCgzY3KKDlP+dtUQDwv+WUKVPBBBAAAEEEECgCAT6XfzMV4yx/0/SmUVQLiUi8I7An3p4W49sZ7tEkbgQP1n439xn7hSAn83987t2//u7+/3TBPw+fv7xa/Xtf/66KeRfu2OT3tixsWlBQHjXv19j1Nj5CP+Xvb58+p69uwfz9UAAgWwE7OgjvYN3vTRuw55s7uYeBBBAAAEEEEAAAQSKSaDPyy8f77Vrtz7dmq10d/WgQe73Rs1dmYb/Ljx215OJ/xs+Qj04Vqqd7cG2qUL7dKedqp9g+O+C/XCA7cbx+/iKpOubWbAQbHulJBfaR4Xr4XZdE4G7v6s+PDf/mbjj+d3lO4bD//CziAq2wyF6cP5uMUOyVyG4cYOB+ymS0nmFQ7AG/ySC8OsA/Pk293mwbncEZLKFI+FFFe7PQdfmvt/BVzP4R//7J1Sw8z/d/+JohwACCCCAAAIIIJC7QL+hEz9hYuaHkiEwzJ2THtpA4MHT7evndvTc0XjvXOETANyx/FGfn3hEl0N25bs2/u5+9+/hEwPCiwL8P08YfoMemf/3Q3b+DznlnHft+vdrcIsIbv7HhEMWF+Qj/F+6dOnMhoaGfx8n0AbPgyERKHKBTbL2rqqx9Q8W+TwoHwEEEEAAAQQQQACBZgUumDmzu7X29XSZjDT+1UGDRqRonyr8D4bZ7tSBH0t6LBF0u65The3+8M2FzH4/4eA23akG26WqJ51d/eHwv7kgODxeOFz3awu2iwr/fZ/rEje4wH9cKPQOhv9RzyKX8D9qjqnCf7/W8HMKLvrwXzPgtwl+5n6W7POo8D9Vje5EhVThf3Cxih/4u+cxXpJbwEH4n81/ddyDAAIIIIAAAgggkJ1A308984EKT3dYa6/OrgfuQqAwBG7p5lV95ijbL6qaZDv4/YDfHdkfPJLfXzTwaM0/9KOBn3/XwoBk4f+Tl96szQ279NGnfqQPHvt+/WrY9Xp66Sx99dyP6pllVfrxzEn6Ru9PvPMagfAJAq72fIT/SxYtrtp3YH+kRWE8LapAoGgEqt0vIqvG1P2paCqmUAQQQAABBBBAAAEEMhQ4f8YMm/Ytxlw1b+DAp1K0TxX+BwPl8DvmXdepwvbg8FHhtP95sh3z7nP/iPihgc7cInp3/Hz4aq6eqF3wyXb+u1q/lgiTk72qIGr+ze3894NptxkiHFJH1d3csf9u7LsludeAbkkgRPmGj9fPdOe/69odkR/8nri/ezX3CodkXzk/6He/1/RPjgi2DX7u7/Z3gX+qnf9+jeGTEdzP06mbY//T/n8qNEQAAQQQQAABBBDIi8CQIS+329dx84+MVaqj2vIyHp0g0NIClx7tTfvuCTbyPffLt76pq/58v77T51J9see/N8T7P//sWX0PCfjdcfwuqP+P03q/a9e/m0dz4f9ZXU58Z6ou3J9au1j/2b2f7pr1jO4YeIVuSbwWwC048MP/X18y4p268hH+L1q0aO6BAwf6tLQ5/SNQRgJTjLGjKkfXv1ZGc2aqCCCAAAIIIIAAAmUicP6MGfdK+k46092xa9fhK4cP35+ibXPhf/gzF5J+LBEG+91mEv4n2xXv+mpuYUA6002nnnCtyWoP7ni/VVI3SbdIcsfkh69s+ozaoR5l4/s/mzAPhttuAUH4Wbi6XZvwsfcPSLop8FqCQaH5BOfrzzG8aCD8XYi6J7y4Iuq5pXrO/uf+qQf+bv90akwV/rtTM9yiA7eYIbhwxPX9OXb+Z/KfGW0RQAABBBBAAAEEshYYMPzZa6313JFq7t1aXAiUhEDvjnb6/ad7ka+tiNph7yYdtfPfBfvX/vUXTTv33U7+YJjvQ4X7c4sF3M+CrwdwpwfcOWty065/dxqAa/PI0Ov008opTa8FCIb/L3/px01/dlc+wv+amoU18Xij/x6/kni+TAKBQhCwMmNjB70fVd5XH/ULukIokRoQQAABBBBAAAEEEMhYoPfs2d3axePuaPJYczdba39QPXjwT9IYIFn474e/LiR1Yam7XEj6r1Bwmkn4H9Wn69eF1bclwtdladTcXJNk9fjzHBvYde6H1acGAnP/WHj/ZIGo+8JH+PtHxrva0+kzKqQOjxt8DcAjibA+uGjghohn4b/D3j9aP+pVC+ksMvCfdXAhQfh7EvUsg6ceuD5c0P5EwDvYhx/EJ/vcP13AD//DCyGiakwV/vt9unv9xRzB1wC4Zx4eN8evY3a3m+xu4y4EEEAAAQQQQACBQhboN2zihUYxF/p/vJDrpDYEshE47jC9MvGs+EfcveFQPyqcd+384/3dv4/92JdVt3Nz0wkBCzeuVTCQd58HA//uXU7UV/76C13Vc5AuO+sjuu1fv9WJR3Q55PQAf9e/e52AO2Eg2c7/m/8x4ZBFBvkI/xcsWLDU87yzs3HkHgQQSCnwpqz9UdXY+l+lbEkDBBBAAAEEEEAAAQSKROC8mTOvMta6/417eFTJRnr81UGD/ivN6fihatSi9ODx7C5Idr+neiyxg9zvPpPw390Tfre9+9mLod3qaZYe2SwY5oYbJHtVgB+au/b+e+CDixDCrx0ItgnOJ/g+++b6jAqp3dj+sfd+3c7/9MBufv91Ae51BDdHPAt/d/zOxGIK10+wJn+M8M5/9/PwHP0FB/5i6qhFIuF7ws8x6nUNwe9Uc59HnSKQqsZU4b9byBJVs1vc4hZwuIUhwdcNRL2aIJfvZtr3Ev6nTUVDBBBAAAEEEECg8AX6D53UxVaYu4yVW8HLhUBJChwes8tf6Omd5U/OD+vdn5vbxR9cGPDSGzVNu/6Dl3+v273/0ad+9M6iAP+VAW6hwDd6f6Jp8UCHdoc13Rrc9e+fHOC/SiDYNmpRQl7C//nzV3nWnlGSD5pJIVAwAuZla3THnNG1MwumJApBAAEEEEAAAQQQQCAHgfP//vf36vDDR8raG2XM8U1H0ls7RbHYY/MGDnw5h665tXgFoo7GL97ZlHHlhP9l/PCZOgIIIIAAAgiUlkD/4c/cKGvvlNSltGbGbBA4VMBIu17uFT8iUxcX4t/yz1/rvo9fG3nEf6b9pdveP3XgwpN66Is93UaBt698hP/z51evs7bp/YFcCCDQwgLGaHyFMT+ceU/tthYeiu4RQAABBBBAAAEEEGg1gQtnzjxi1sCBu1ptQAYqVAHC/0J9MhnWRfifIRjNEUAAAQQQQACBQhMYMHziYOvF/ldG7tgtLgTKQuAPZ8e3HlWR+UIXtwPfXe6I/ta63MkEbtzfXDJCR3f495qFfIT/1fOrt8g2HTvHhQACrSOw2b2rtGpM3S9bZzhGQQABBBBAAAEEEEAAAQRaRYDwv1WYW34Qwv+WN2YEBBBAAAEEEECgRQT6Dnv+yJj23i3ZES0yAJ0iUMACD57mLT23ky3qd93nJfyvrt4rqWMBPypKQ6AkBYy1//KM/cGcMeuqSnKCTAoBBBBAAAEEEEAAAQQQQKAoBQj/i/KxUTQCCCCAAAIIlLtA/2HP/Jfk/UQyx5W7BfMvT4Fvn+hVXdbF9ivm2ecc/lvZ6vnV/J2umL8E1F4KAvfu6njk9xePWnygFCbDHBBAAAEEEEAAAQQQQAABBIpbgF8UFffzo3oEEEAAAQQQKDOBvhc/80FjvJ8ameFlNnWmi8AhApceZad9t5t3UTGz5Br+xxsb99QsXNipmA2oHYESEVhjjf5nzui6p0tkPkwDAQQQQAABBBBAAAEEEECgSAUI/4v0wVE2AggggAACCJSfQL+LJ//IGI0qv5kzYwTeLfDBjt70B063g4vZJtfwv/Fg4+aFry3sWswG1I5AiQlM8rzYf78ybu0bJTYvpoMAAggggAACCCCAAAIIIFAkAoT/RfKgKBMBBBBAAAEEyleg/8UTh8rE7pH0ofJVYOYIHCpw3GF6ZeJZ8Y8Us0uu4f++ffvrlixZfHIxG1A7AiUocEBW/101tu6+EpwbU0IAAQQQQAABBBBAAAEEEChwAcL/An9AlIcAAggggAAC5SswZMikzvs6mtHG6obyVWDmCEQLvCemFS/2jH+gmH1yDf8b9jasXPr60jOL2YDaEShZAaupxtjvVY6pf6Vk58jEEEAAAQQQQAABBBBAAAEECk6A8L/gHgkFIYAAAggggAAC0oCLJ39Bxoyxsuzq5QuBQISAsXb3y+d6nYsZJ9fwf/euXYuXr1hxTjEbUDsCpS5gpLsqx9TdUerzZH4IIIAAAggggAACCCCAAAKFIUD4XxjPgSoQQAABBBBAAIEmgUFDnz0hHvPGWukqSBBAoHmBP3Rv3HJUe3N0sTrlGv5v3759werVq3kdSLF+Aai7jATsfKPYbZVjav9ZRpNmqggggAACCCCAAAIIIIAAAm0gQPjfBugMiQACCCCAAAIIRAn0v3jS12TMWElHIYQAAqkFHjgtvvSDnXR26paF2SLX8H/rlm1z16x9o09hzo6qEEAgQuBnVWPqvosMAggggAACCCCAAAIIIIAAAi0lQPjfUrL0iwACCCCAAAIIpCkwYPiz7/ds/F4j87k0b6EZAghIuvl4r+qzXW2/YsXINfzfuGljZX1dff9inT91I1CWAkZLJHtr1ej6v5Xl/Jk0AggggAACCCCAAAIIIIBAiwoQ/rcoL50jgAACCCCAAALNCwwY9uw3rbx7JRX1u8t5zgi0hcCnjrLTbu3mXdQWY+djzFzD//VvvTVz/ZtvDsxHLfSBAAKtK2CMvb+yQ/13NEpe647MaAgggAACCCCAAAIIIIAAAqUsQPhfyk+XuSGAAAIIIIBAwQpc+KlJp9h47GdWlt3+BfuUKKzQBc7taKc/eLo3uNDrTFZfruF//bp10zdu2FC08y/W50bdCORRYKkxuqVydN2LeeyTrhBAAAEEEEAAAQQQyEjgNem4c6UNGd3078YXSpop6Q5JdyXpo7ukiZLcqy6fjGjj+rhG0i2SGrKsw78tH/VkW4Kr/3lJy7LtQNJVCQv3f7fk0I9/q+tnUJ5s81AOXbSGAOF/aygzBgIIIIAAAgggEBDof/Gkr8mYn0k6EhgEEMhe4Jh2du7kHl7RvvM+1/C/du3aaZu3bCnakw+yf/LciUDJCdxbNabu1pKbFRNCAAEEEEAAAQQQKFiBV6TjY9JNkm6Q9F5XqJWmSHqsz9sBdrqXC9vH6+3FA7+NCPc7SLpP0nWSro743F8YUJWngDrXetKdd7idP+6VhP/ZEnJfvgQI//MlST8IIIAAAggggEAKgQGfnHKsbRf/uay+CBYCCOQucJi08qVe8TNz76ltesg1/F/9xuqp27dtH9I21TMqAgjkU8DILJD1vl05tn5aPvulLwQQQAABBBBAAAEEwgJzpa8Z6VfNyPz+AulLacr5ofdLiU0u4d37/q7+UyU9EQr/3a703yXGeSTP4X829aQ55chm+Qr/XT8/TJwAwM7/XJ5IGd9L+F/GD5+pI4AAAggggEDrCQy4ePIXbEwu+D+u9UZlJARKXcDumdrL61Sss8w1/F+xYuW0Xbt2svO/WL8A1I1AhIA15s45o2t/BA4CCCCAAAIIIIAAAi0hMF86NS69kapvI406X/pxqnaS/NDb/W9Yd4qAO00geOy9C7IXSro+FP77wf9ASR+T1C3P4X+m9fgnEPQOzNnVNivx5+AJBn4T//PgIgb3WfCEAzf/OxM31EgKngzgL4zYKek2SW4BxMOJ4N/V716B4L/GwB8z00US4WP/o+YRfGVDVE1uQYe7/BMc3L+7Vzi4E03XhV730Nx80/g60SQfAoT/+VCkDwQQQAABBBBAIInAsGHPv2e72XO/bNPxZlwIIJBngSk9vM1d2tmuee62VbrLNfxftmz59D17dg9ulWIZBAEEWk3ASDOM9W6aPXbdglYblIEQQAABBBBAAAEEykLgVen+RECfcr7tpc69pT0pGvrh/7WSviVpRmB3/9GS7pbkXn35QMTOf79rFxjnO/zPpB4/+L8xEPa70NwF8i6sr00E38GgO7zTP2rnv5uX+7nry+3i94N8f9GA/+dg+B7kDvfpB/fhwL25RxQM/107F+AH7/fn7sL8JwM1BmsKjxtcQBBsl2q+Kb9zNMiPAOF/fhzpBQEEEEAAAQQQeJfAgGGTP2nf/suN+x/SXAgg0AICPz/VW/KhzrZnC3Td4l3mGv4vXbp0ZkNDg/ulARcCCJSggLXm23PG1rpfznIhgAACCCCAAAIIIJAXgVclm25HVvpyn7eP6m/uCgbUF0gaFNjB7z5zu/ofSgTL4WP//X5bIvx3oX269YR3x7u6ggsCXk9Rv2sfDuqjFhS4dsG5nidpfOg0gKC1q+uaHF8BEJzbKYlFGMHTGcLBftQihqhXEfjzezax8z+d+bqTDLhaQYDwvxWQGQIBBBBAAAEEyk+g37BJ/2tkflB+M2fGCLSuwE0n2MrLj/b6t+6o+Rkt1/B/8aLFVfsP7O+Xn2roBQEEClRgSvt2sREzfrJ2fYHWR1kIIIAAAggggAACRSLwqtRD0tIMyn34greP8m/uCobF7lQ+P8z2d8u7wD9VeN5S4X829YSP8Pd36fvH2Sc7dj8cmicL7oNBunserl//ZICwc/BVBMFXEGTwCJv6Di7I8O8Nv+bA38EfFfRHPZ/wooF05utOP+BqBQHC/1ZAZggEEEAAAQQQKB+B/sMnnSurX0iGo7jL57Ez0zYUGP4+b9rtJ9mifO99ruH/okWL5h44cKBPG/IzNAIItIqA2WhiGlF5T+3kVhmOQRBAAAEEEEAAAQRKUmCWdOx7pA0ZTO6uCyQXCjd3BUPvzYkd8ndJcv8+StKIxM3uSPnW3vmfbj3hINwF7e7eiZLCrwL4XQAjeOR9VPgfbBs0fDER+KcK/9097tUJzm5oooOaZk4KiHpOUcf++68mdfWPC70KIJfwP9V8Cf8z+I8vl6aE/7nocS8CCCCAAAIIIBAQ6Df8mW8Za90K5xgwCCDQOgLndLTTx5/uFeVim1zD/5qahTXxeGPv1pFmFAQQaGsBY+z9laPrv93WdTA+AggggAACCCCAQPEKvCpVSeqbzgw8achHpGkp2oZDb7dL3F2rJZ2eOBLeD7BzCf/9nfd+OcHgPVhiNvVE7WxPdoy9P5Z/QsDViXA+3Z3/4Vqb2/kfpvcd3c+TnRYQvicY/ke9ZiDq2P9wTbns/E/nq0abPAsQ/ucZlO4QQAABBBBAoPwEbpi0sXPFLvNQ3cIVZ25Yvq4ojx8vv6fGjEtFoGt7O/eZ7l5R7n7PPfxfsCQe93qWyrNkHgggkFrASq9WxHTD7Hvq5qZuTQsEEEAAAQQQQAABBA4VmCd900ru6PpU17YLpC6pGkW8696Fzbfp7RMG7pQ0K7B7PZfwP41SmppEhfDN1TMlsfN9RiLE98fxw/3mjtv3Fzq4kw7C44b/HOzXP4bfhfGZhP+uD7co4QFJN0lalgZKMPy/POIVAP4ih2cTCzWidv5H/SzqPv+VD8G6kr12II3SaZKtAOF/tnLchwACCCCAAAIISBo5YfMnJPuwpDNltXXhC3P2HdjdcCI4CCDQOgKHxbTypZ7xM1tntPyOkmv4v6Bm/iovbs/Ib1X0hgACxSFgb64aU+9+6ceFAAIIIIAAAggggEBGAnOlWUYa0NxNVrqkj/R8Gh2HQ24/FH4rsDs9Hzv/0yilqUk29bgA3t3n76YPvgbA7ex/IbEwILh4IXwyQFTYn6xf/1UCUaF6cJ6unmtCu/yjduE3ZxPe+T9Tkr+gwd/1714D4BaE3CIpakFC+HSA4H3+yQeuhlTzTfcZ0i5HAcL/HAG5HQEEEEAAAQTKV2DEhI0/MDL/GxQ4sHf/Kwv/WvmR8lVh5gi0usCeqb3inVp91DwMmGv4P39B9TrrqVseSqELBBAoRgGrp2zH91w/58crdxZj+dSMAAIIIIAAAggg0DYCs6Uu75HGWum/whVYaZeRvnyB9Fya1YVD73BQ7Lppy/A/nXqCYbart0aSC+hdmO1OLnA7+/05DA24BIPvYB/BVxKEX1cQPEkgVfjvhvJPIPCHfTFiUYWrz9UZdYV33of7c3Nwr2fwFz/0SHIaQdjILRhwCwXCJyY0N980v1I0y1WA8D9XQe5HAAEEEEAAgbITuOHx3cdX2H2/lOxnoia/ee2GqWteWTqk7GCYMAJtJDCle3xTl/Y6po2Gz3rYXMP/6urqLYlfQGRdAzcigEDRC6xSzHyr6p7afxT9TJgAAggggAACCCCAQKsKzJW6G+kySX2tVB+TXjpf+kurFsFguQq40N5dycL/XPtPdr+/GKK5hQctNTb9phAg/OcrggACCCCAAAIIZCBw84RNn/LePgqr2aP9V816rWbbm1t6Z9A1TRFAIEuB+06PL/5wR52T5e1tdlsewv+9kjq22QQYGAEECkbAyHy/ckztTwumIApBAAEEEEAAAQQQQACB1hBwR/W71zMsa8HB3GkBt0m6MjBO1CsJWrAEus5EgPA/Ey3aIoAAAggggEBZC4x4fNOPjNWodBC8uLdy/nMzTrWebZdOe9oggED2AiNOsJX/ebTXP/se2ubOHMN/W11dzd/n2ubRMSoChSlgzLNeLH7dKz9d504F4UIAAQQQQAABBBBAAIHSFnC772+QNE5SQwtPNXycf/D1Ay08NN1nKsAvizIVoz0CCCCAAAIIlJ3AzY9uOM6riP2fpE9nMvm923bOWPKP6kGZ3ENbBBDIXGDYUd6073WzF2V+Z9vekUv4H/fie2oW1HRq2xkwOgIIFKDAGivzzTljav9egLVREgIIIIAAAggggAACCCCAQAsLEP63MDDdI4AAAggggEBxC4yYsGWokfeopJOzmcn6xWtmrluyZmA293IPAgikJ9Czozf9odPt4PRaF06rXML/xsaDmxcufK1r4cyGShBAoKAEjP1e1ej6MQVVE8UggAACCCCAAAIIIIAAAgi0uADhf4sTMwACCCCAAAIIFKvATRM2325lR+dSv5H2LHpx7qaGnXtOzaUf7kUAxzRqbAAAIABJREFUgeQCx7Q3cyd3b+xTbEa5hP/79u+vW7J4cVaLkorNiXoRQCA7ASv9vrFj/OvzRr25N7seuAsBBBBAAAEEEEAAAQQQQKDYBAj/i+2JUS8CCCCAAAIItLjAqMft4Vu05Vey9qp8DHZw/4Hqmj/NPi8ffdEHAgi8W+A9xqx68ZzGM4rNJpfwf8/ehpXLXl96ZrHNmXoRQKB1BYy02JP39Tlj1lW17siMhgACCCCAAAIIIIAAAggg0BYChP9toc6YCCCAAAIIIFCwAjc/vrmPZ73HJHNuPovctm7z1FWzFw3JZ5/0hQAC7wjsndor3rHYPHIJ/3fv3rV4+fIV5xTbnKkXAQTaSMCYb1aNrnWvMeJCAAEEEEAAAQQQQAABBBAoYQHC/xJ+uEwNAQQQQAABBDITGPn45muttROM1CL/G2n1nCXzttZuPD+zqmidb4H/ufl8XTr0NP35xTf00/vnNXX/wE8G64IPHdv07wcbPf1u8jI9+sTidw39jWvO0ZWXfUATn1uhIRd202mnHHlIm70NjRo3fr5e+NfaQ34e7P+N2p266lsvHTJu8L6LP/Z+Xf/VXnr48UXv9OPuf//JR+jOcXM1r2ZjvklKor9ne3gbj25n336IRXLlEv5v37F9wepVqz9UJFOlTAQQKAgB80DVmNqbC6IUikAAAQQQQAABBBBAAAEEEGgRgRb5xXaLVEqnCCCAAAIIIIBACwqMfHzLGFnvthYcQjbu1S7406wu8cZ455Ych76TCwRDeD/8d4H+1Vd0V82izbrp+9P15C8/qc6d2kcG7ck+8xcUvLpgY1MfwSu42GDz1n3vjPX8P9bqpm9+UC+9XKuPDjxJa+t2Nd3ranRXsB+/xhf+ufadBQs850MF7j0tvvj8TiqqnfC5hP9btm6bu3bNG334HiCAAAKZCdh/Vpj4f80avb42s/tojQACCCCAAAIIIIAAAgggUAwChP/F8JSoEQEEEEAAAQRaTGDkhPXHyLZ7XEaXtNgggY4bduyZtfiluRe2xliMcahAMPh3nwR3/gdbuna9e3V91+7/8CIB/57zex+rO259O4ON2pnvFgwcd0zHphMBNm1peKftvJpNGtz/xHdOEdiydZ/cgoDwrn/Xb6oxeNbSjSd4lVccbfsXk0Uu4f/GTRsr6+vqi2q+xfRsqBWBUhaw0vqY0VcrR9e9WMrzZG4IIIAAAggggAACCCCAQDkKEP6X41NnzggggAACCCDQJHDTY1sHWhP/taQzWpPkrdfrpte/turt7d1crSbgQv31G/bohOM6NR3xHxX+uyP3b73xw001hY/vdzv4L/74+9+1KCDqNQLBSQXDf/c6AP/Pbsf/kIHdDtn5798XPj3A/dzV37N7l8jXCrQaYgEPNOx9dtr3TvIuKuAS31VaLuH/+rfemrn+zTcHFtN8qRUBBApLwBrz7Tmja+8vrKqoBgEEEEAAAQQQQAABBBBAIBcBwv9c9LgXAQQQQAABBIpWYMRjG79mjPlVG03Ae/1f81fu3rLjrDYav6yH9U8ACIf//u76Y47uoDdqd+qqb710iFOyEwHC4X4YN7g4YP5rmw9ZXDD8E+9vWoiwt6FRT/9huS4depp+P2W5vnj5WQrXkWz8sn6Ygcmf09FOH3+6V1SLanIJ/+vr103fuHFDUc2X7yoCCBSggNHDVaPrbijAyigJAQQQQAABBBBAAAEEEEAgCwHC/yzQuAUBBBBAAAEEiltg5OOb75G132vLWTQebFy44LmZH2zLGsp17GThvwvxTzvlyKYgPrzr31m5z086sfMhO//9kwI2bNr7rsUCQV9/zIONng4e9LRn78F3vSLAtXGXO52g3wXH6+WZ9frUJ09rei3Ao08sbtr5n+zEgnJ9lsF5d22nV5/pEb+gmCxyCf9r166dtnnLlqI66aCYng21IlBeAvafpr2+Unl3/brymjezRQABBBBAAAEEEMiDgHu15UxJd0i6K0l/3SVNlDTW/Xol0eboxL8PTfy5RtKVkpblWFO29eQ4bNPtt0h6Psc5XCXpGknu/27JR1Gt2IezH594jrWS7pM0I/DMW7GU8h6K8L+8nz+zRwABBBBAoKwEbv3tW532N8Z+K5nLC2HiO97aNm3FjBrCu1Z+GFEhejCc/93kZU1he/iK2nmf6sj/qKm5RQSdO7U/JPx3iwiu/2ovPfz4IrnTAN5/8hFNJwB8+coe+sNfV78T/vfu1fVdrx1oZb6CHa690eq/nxM/vWALjCgsl/B/9Rurp27ftn1IMc2XWhFAoKAFauXZr1SNq59a0FVSHAIIIIAAAggggEBeBexIDZJRH3laJ6t/mPEZB85+4LtB0m8jgt4OiRD4OklXJz73g/9ZgQUDLuy+LQ8LALKpJx+mweA7lwUMpRL+52KQj+dR1n0Q/pf142fyCCCAAAIIlI/AzY9u+KBX4YJ/9S6kWa+dt2zOptXr+xZSTaVeSzj8/8Y15+jqK7qrfbuYwq8CCFpEBf3pvArgw+d2bTrO3/XtH/v/z+l1+un9897p3t/1f9P3p8uNk2znf8/uXSJPJSj1Z5bm/Bqm9oq7XyoUzZVL+L9ixcppu3btZPFQ0TxtCkWgOASM7Ncrx9Q/VhzVUiUCCCCAAAIIIIBAtgJ2pK6X9FDE/RPUXqPMz1SXZt9+6O3enXhkYvd7Q+Be97nbyX6qpCcS4b/72Q9Du9v9RQLuNKpkJwikU1I29aTTb6o2+Qr/o2xSjV0on+fLoFDmU7R1EP4X7aOjcAQQQAABBBBIV2DErzZcFovFfmulI9K9p/Xa2bdq/lTZ/uD+A27VM1crCITDf//PwaHd8fzhEwD8RQI1izbLhfTuSif837SlQXfc2kfHHP12Lv3qgo3v3O/+HNz1/8K/1ur83se+0/6N2p1NrxPwf+ba3zlurubVbGwFqeIb4tke3oaj29njiqXyXML/ZcuWT9+zZ/fb74rgQgABBPIpYPWTqrF1P8hnl/SFAAIIIIAAAgggUDgCdoR+LaOvNFPRdln1N7/Q62lU7Qe+P5J0g6SbQsfeu5B/odS02MAP/5N169q6Kx/hf6b1+K8mCG4aGijJnU7gruAJBn79/udut/7vApPyTzhwP3JzujPxWfjVBv7CiJ2JUw8ekfRwYlGEq98tovBfY+B379q41wsEF1g095h8U9fGr+PFxBjuefk/C7+2Ifxahqhxg7W5ubnFJK5P9/qG8LH/UYsafPMbE87Z1prG17S8mhD+l9fzZrYIIIAAAgiUncDIxzd9W7bpHVMFe+3b3VC16G9z+hVsgRT2joA7st9dLpBvzcstELj1xg8rfGJAa9ZQDGPde6q36PzOtlcx1OpqzCX8X7p06cyGhgb3iwYuBBBAIO8CVvr9nI51V2uUvLx3TocIIIAAAggggAACbSZgb9SnFNOf0yhginlQn0ujnR/+XyvpW6F3vLsA+W5JP3P7J1KE/37YnGqBQKqSsqknHEI3/eon8BoCP8gOnkoQ3uUetevdhdnu566vLYEg31804Ifn4eDdn2O4z2xOR/AXH/gLEoKLHMI/G9vMaxlSzcXv19WeS/jvFiNkUmuq70NZfk74X5aPnUkjgAACCCBQHgIjJmz8uZG5uRhmu2n1m9PWzlvOEd4F/rDc7v8rL/uAJj63Qo8+sbjVqnUnDLz/5CPY9Z9C/Mbj7ewrunoDWu3B5DhQLuH/4iWLK/fv298/xxK4HQEEEGhGwM72vIqrXxm39g2YEEAAAQQQQAABBEpDwI7UXyRdktZsjM41D2hRirbBgPoCSYMCO9PdZx9L7Ah/MkX4Hwzbc3lffDb1uLGDdbspBxcEuBMQUtUfDuqjFhS4fl2I3i1hdJ6k8YmwPGrOri73ygR/8UBajy3UKBza+wsIXDP/BIHwooKocYOLM6ZITRutwq9oiFowMaOZVz1E7fwPLpZIp9ZsTEr+HsL/kn/ETBABBBBAAIHyE7hlku1wcPeWJ43sZ4tp9sumzV+8a+OOc4qpZmpFoJAEhr3PTv3eSd6QQqqpuVpyCf8XLVo098CBA32KZa7UiQACRSpgtM549qrKsfXTinQGlI0AAggggAACCCCQELC3qIMatTdtEKPbzAMal6J9MPTuGgiz/d3ybid/qvDc3wEfPC4/7TJDDXOtJ3yEv79L399Bn+zY/XD4nyy4Dx5/3yOxGCBZuB/cpR98BUEmNsHFBv6rAsKvVwiG/+55RwX7bkz/Pne8v1sM4V7P4L8WwX0eNMj22H9/YUQ6tebyeohMDIuuLeF/0T0yCkYAAQQQQACB5gRu/M2ms2JxPSXp/GKTijfGl87/w4yzi61u6kWgUAR6Hm5nPHSm51brF8WVS/hfU7OwJh5vDL6LsCjmTJEIIFCcAtaYa+aMrg2+x7Q4J0LVCCCAAAIIIIBAGQvYkfqwpOoMCH5tHtRXU7QPBr6bA6Gw+/dRkkYk7k+2cz6fwb8bKpt6giG768MF7a7+iZL899G7n4cXBgSP648K/5P97+cXE32lCv/dmP6O+6EJx5pmTgqIelTZhv/XJXnubs6TImxcc+foXu9wkyTC/wz+Q8t3U8L/fIvSHwIIIIAAAgi0mcCICZs/ZmRd8H9cmxWR48A7N26bvnxazeAcu+F2BMpSoGt7vfpM97g7ZrAortzC/wVL4nGvZ1FMlCIRQKAkBKwx/zNndO09JTEZJoEAAggggAACCJShgB2lmLYonsHUR5oH9YsU7cOht787fLWk0xO7w4NHxrtFAP6VSfDv77z37w0G78ESs6knKiBPdmy/P5a/EMA/rSDdnf/hWt3Y6R7r7zu6PtK9J9vwP3ykf7Buvw52/mfwH1NrNiX8b01txkIAAQQQQACBFhMYMWHz1UbWHSVW9FddzcrZG5bXF817y4senAmUjED7mFb/vWfc/XKhKK5cwv8F8+ev8qw9oygmSpEIIFBKAr+oGlM3spQmxFwQQAABBBBAAIFyErAj9XRi53jqaVfoNPNzrUnRMCr0vk3SBkl3Jo6Fjwr/Mwn+U9f67xaZ1uO/v95/N73fkx/uN3fcfvD4/PC44T8H+3UnFt4i6bwUx/5HzTu4u35ZGjCZhv8u0I+6x381gHPyzcILBJyZe/ZXJtn5Pz50aoH/HQi+WoFj/9N4qKmaEP6nEuJzBBBAAAEEECh4gRETNt9uZEcXfKFpFmilba89X9VwYM++E9O8hWYIIPC2wL6pveKHFwtGLuH//PnV9dbqpGKZK3UigEBJCUw5eMaxX5h33byDJTUrJoMAAggggAACCJSBgB0pFzxPT2OqE8yD+loa7cIht79j/q3A7vRw+O+3GZt4TUAaw6TdJJt6XNjt7vN30wdfA+B29r+QqNNtOvJPLgifDBAV9ifr13+VgLunuZ3/rp5rQrv8o4L55nCyCf/95zUrcXKD6z9cSzi49z1c26jwP/zMg68zIPxP++udXkPC//ScaIUAAggggAACBSpw04RNP7Nvr5Ytqetgw765NX+p6lNSk2IyCLSCwOSz4huOOaw4Xv2RS/hfXV29JfHuv1ZQZQgEEEAgLGBnx9t7X5h795t12CCAAAIIIIAAAggUl4AdqXGSvpu0aqOlOqAh5pfamMbMwqG3v0M8uCs8HP6Hj/APDvNIYld8QxpjRzXJph6/Zv899zWSXEDv6vQD8GBY7Y/rH/nv/hzsI/hKgvBcgycJpAr/Xb/+CQT+mC9GLKoIH78fdMkm/Hf3h+cbHNfv318A4P7szB6SdEOS8N+1Cbf3jf36s601y69K6d5G+F+6z5aZIYAAAgggUPICNz2++Ulr7ZdKdaJb126YuvqVpUNKdX7MC4GWEBh3anzRBZ3VqyX6znefOYb/eyV1zHdN9IcAAgikK2Ck1XHpylfG1L2a7j20QwABBBBAAAEEECgMATtSl0r6tqSPHVKR0Y/VRXeaUfIKo1KqSCHgAnV3uUUKXAg0CRD+80VAAAEEEEAAgaITuOVXO7o0mgOTZPTxois+w4JXzHytZsf6Lb0zvI3mCJStwPXH29lXdvUGFANADuG/ra6u5u9yxfCQqRGBUhcw2m09e+WcsfXPl/pUmR8CCCCAAAIIIFCKAvYmnSKrCxTTOnO/5pTiHEt8Tu40VPe/xZeV+DyZXgYC/MIoAyyaIoAAAggggEDbC9z82KbunuwkGfPBtq+m5Suwnl1ZPWX6+6217Vt+NEZAoPgFhnaxU//nRK8oTszINvyPe96emgULOhX/02IGCCBQOgLm2qoxtb8pnfkwEwQQQAABBBBAAAEECl7AHc3vjtl3r3HI9jUJBT9JCsxcgPA/czPuQAABBBBAAIE2ErhpwpYBVt5kSSe2UQltMuzebbtmLPnHvEFtMjiDIlBkAj062hm/PN0riv9esg3/GxsPbl648LWuRfZoKBcBBEpdwOi7VaPrflbq02R+CCCAAAIIIIAAAggggEAhCxD+F/LToTYEEEAAAQQQeEdg5OObLpW1kyXznnJkWbd4zcz1S9YMLMe5M2cEMhHo0l7zpnSPn5/JPW3VNtvwf/+B/fWLFy0+qa3qZlwEEEAgqYDRT6pG1/0AIQQQQAABBBBAAAEEEEAAgbYRIPxvG3dGRQABBBBAAIEMBEY+tvnLMrbMj5K1DUtemvfW3h27T8uAjqYIlJ1A+5je+HvPeFH8d5Jt+L9nb8PKZa8vPbPsHi4TRgCB4hAwerhqdJ07fpQLAQQQQAABBBBAAAEEEECglQUI/1sZnOEQQAABBBBAIDOBkRM23iSZ+zO7qzRbH9x3YH7Nn2d/uDRnx6wQyJvA/qm94kVxQki24f/u3bsWL1++4py8idERAgggkH+Bp6vG1H0x/93SIwIIIIAAAggggAACCCCAQHMChP98PxBAAAEEEECgYAVGPL7ph8bqzoItsA0K27Zu89RVsxcNaYOhGRKBohGY2CP+1nHtdHyhF5xt+L99x/YFq1et/lChz4/6EECg7AX+Zg7az1XeV99Q9hIAIIAAAggggAACCCCAAAKtJED430rQDIMAAggggAACmQmMmLBprJFuzeyu8mi9es6SV7fWbrygPGbLLBHIXGDsad5rfTrZczO/s3XvyDb837J129y1a97o07rVMhoCCCCQlcCsmHfY5bPHrdqY1d3chAACCCCAAAIIIIAAAgggkJEA4X9GXDRGAAEEEEAAgdYQGDlh0y8lXdcaYxXjGJ5n62r+NOt98YONRxRj/dSMQEsLfOt4O/sLXb0BLT1Orv1nG/5v2rypsq62rn+u43M/Aggg0EoCC9vFzGdn3lO7upXGYxgEEEAAAQQQQAABBBBAoGwFCP/L9tEzcQQQQAABBApTYORjm34no6sKs7rCqWrfjj2zFr0098LCqYhKECgcgU++T1O/f1K84F+PkW34v379WzPXr39zYOGIUwkCCCCQUmCV9ezlc8bVL0zZkgYIIIAAAggggAACCCCAAAJZCxD+Z03HjQgggAACCCCQb4EREzZPMbKfzXe/pdrfhmV10+sWrhpcqvNjXghkK9C9o2Y8cnp8ULb3t9Z92Yb/9fXrpm/cuIH/9lvrQTEOAgjkS+AtK++zc8asq8pXh/SDAAIIIIAAAggggAACCCBwqADhP98IBBBAAAEEEGhzgWsff+PwI2yn5yQztM2LKa4C7NJ/zFuxZ9uus4qrbKpFoGUFurTXvCnd4+e37Ci5955t+F+7du20zVu2XJR7BfSAAAIItLKA1U5rvMvmjFn3ciuPzHAIIIAAAggggAACCCCAQFkIEP6XxWNmkggggAACCBSuwLcff+N9cdv5OUkEWVk8pvjBxtfmPzfz3Cxu5RYESlbgMGPWvHRO46mFPsFsw//Vb6yeun3b9oJ/rUGh+1MfAgi0mcABGXtZ1ej6v7VZBQyMAAIIIIAAAggggAACCJSoAOF/iT5YpoUAAggggEAxCNz6213H7o/v/6Os7VcM9RZqjTve2jZtxYwaFk8U6gOirrYQODC1V/ywthg4kzGzDf9XrFg1bdeuHfw3nwk2bRFAoOAErNFlc0bX/bHgCqMgBBBAAAEEEEAAgUwELpQ0U9Idku5KcmN3SRMljZX0ZKJNB0n3Sbou8ecXJV0laUsmg0e0zbaeHIdtuv0WSc9LWpZDZ87gmjxZ5FBGzre6ebjXMTqTjonn7r4fs3LumQ5SChD+pySiAQIIIIAAAgi0hMDIR7ecpJj3Jxl9uCX6L7c+185bNmfT6vV9y23ezBeBZAITu9v1x7X3TihkoWzD/2XLlk/fs2f34EKeG7UhgAAC6QgYaz5fObZ2cjptaYMAAggggAACCCCQXwG7/Lr/kOddLmPcppzNkp7TvoZfm95P7MlgJBe2j5e0QdJvA+G+30Uw5L868PkPJXVLhMMNktyfXV+5LgDItp4MphzZ1B/3SsL/Jh/C/1y/UTncT/ifAx63IoAAAggggEB2AiMefes0UxH7k2R6ZdcDd71LwNoNNX+tih1s2H8MOgggII1+v/da3yNsQb8SI9vwf+nSpTMbGhoG8pwRQACBUhAwnr2qclz9U6UwF+aAAAIIIIAAAggUg4Bd8Y1z5JnHJCXbRDLCdP8/F+inc/mh90uSjgyE+f697nO3k929mu+JRPjvnwRwY2An+NF52h2eTT3pzDNVm3yF/64ftxAi10UQqept6c8J/1tauJn+Cf/bEJ+hEUAAAQQQKEeBG3618cyKmPmzpB7lOP+WnPO+3Q1Vi/42h1cotCQyfReNwHXHebO+eIx1f2ku2Cvb8H/xksWV+/ft71+wE6MwBBBAIEMBK/PlOWNq3S+DuRBAAAEEEEAAAQRaWMAuu+51yboAPvkVs1ebDzzqH9HfXEs/9P6RpBsk3RTa+e6C7IWSrg+E/1H9RS0IyEYi23r88XsHBnWL7v1j6sOvKXDN/M9d0P27wH3hEw7uTHxWIyl4MoC/MGKnpNskPSLp4UTw7zzdiQj+awz87l0bd5S++yydq7m63f3u+fiXX6f/Cgb3PP2fhV/rEK4rPDfC/3SeTgu1IfxvIVi6RQABBBBAAIF3C9z4m01nxeL2L5L5AD4tI7B55fppa+Yv413gLcNLr0Uk8In32an/7yRvSCGXnG34v2jRorkHDhzoU8hzozYEEEAgcwFzbdWY2t9kfh93IIAAAggggAACCKQrYJdfd6usHZtOe9P9/9LJEP2w/VpJ35I0I3C0v9vNf7ekn0l6IEX4H34NQDolRrXJpp6ohQcuvHaBvAvrayXdJ2mdJPfeeneFd/pH7fwPv8rAD8z9RQP+n8PBuj+vcJ9+kB+sozmnqPbhPl2NLuD3FywEF0GEf+a+N25BSDpzJfzP9huch/vS+Q83D8PQBQIIIIAAAgiUu8DNj23q7hn9RdKZ5W7R0vNfPm3hop0bt/JKhZaGpv+CFuh+uGY8cmZ8UCEXmW34v/C1hQsaDzZ+qJDnRm0IIIBAVgIxfbXqnrpfZ3UvNyGAAAIIIIAAAgikFLDLvrlf0mEpGzY1sMNN90f/lqJtMAi+QJL7e7i/M9199jFJDyVCY//Y/2CXwV3zwZ326ZX47lbZ1BMMqv0d9cEFAa83U79fQTgQT3aSQXCRw3mS3OsVgqcBhG3cKxOyfQWA/yqFKHd/nPACBX/BgPvcf47hRQT+aQH+QgjXNjx/wv9sv8F5uI/wPw+I/5+9+4CvqrwfP/49CQKOOnELLnAAdda96NSuX5ejw/46tNoqwZ//atevtbZ2SKDWn9a2VgnWautoLY666giQkAQki4QQdnITRm7ChpBxz/N/PfE+9HC849ybO86993Ne7auQ+4zv834OlOT7DJpAAAEEEEAAgdgC4cT/v0TkZKzSL2APhpbV/nM+1yqkn5oefCxwaLGqfe50W38j7dsn2eR/Q3390pBtT/TtwAgMAQQQGIaAEvlmTWlg9jCaoCoCCCCAAAIIIIBABAG14sbjxC4KeMaxrOnWKQ//IE55Z9J3jCOZbXbL68Szl+S5l0S1l9CHG4/7CH+zIMHskI927H6k5HekxL0up9vS/eif3Zlf90QYnHMXfrILI+LFHenEBXdyP9aJA6Z9Hb7z6H+S/17e1jSVIfmfJliaRQABBBBAAIF3Bd496l904p8d/xl8KbYHN89rLW+4PINd0hUCvhLYR9Taf0+2T/BVUK5gkk3+19fVrbKVYjGVnyeX2BBAYJgCXAEwTECqI4AAAggggAAC7xFQK246WWxZ6ZnGkvutU/6kd3/HepxJ7+7wDnm9I1z/+m4RmRqurI+Lj7UDXRfTCePh7HTXbSQTjzPJrtvQiXYd/9P6R5siUhkeg3thgPO4/kjJ/yeiwL3mMfmvq5tFEVeG23Im2L1OZay4k0n+m+sKdP8mHufCj9bw+MwpEPs53gtj6TV2yiUhQPI/CTSqIIAAAggggIA3gdsf7Ro/WGS9LCITvNWgVCoFAg0rF2xc3nFxKtukLQRySGCgfHJoHz/Hm2zyv66utkMpOc7PYyM2BBBAYLgCSqz/rilt1z8g5kEAAQQQQAABBBBIkYBqvckWEW+5QWVdY5328N/jdB3pDnldZbWInCQieiGA1139sZL/zh3mun1n4t0ZYjLxREqARzu23/RlEurXhxPbXnf+u2ONtfPfTW8c9deTvQrAHXeiyf+ZIvJbEekMz62JkWP/U/RnNBXNePsDnoqeaAMBBBBAAAEECkpg6iMbTrSKi3Xin+PnszfzW5a8XLOzb2fvsdkLgZ4RyJ7AU6eE1h01Uo7JXgSxe042+V9bW9cjovQ3/TwIIIBAXgtYlvpK1fSOv+b1IBkcAggggAACCCCQQQG17KZfiCX/66VL69Q/eckhRkr63ikiG0Xk5+Fd8+7kv7uOCSdSItpLqM4yicbzXDiZPT+cxDdtmSR5rOP2ncfju/uNNkbncfj6qsJEkv86Nr0o4QERmSYieod9Mo8z7kST/7+PsotbqxsoAAAgAElEQVRft/MFEbkuHBfH/iczMymq4+UPboq6ohkEEEAAAQQQKBSBW8o6xxbLqJdF1ORCGbNfxznQ27eo4aWq8/waH3EhkE6Be48PNV74PjkjnX0Mp+3kk/+1O0Vk/+H0TV0EEEAgZwQs67rq6e3P5Ey8BIoAAggggAACCPhYQK35+sEyMHKNKDk4ZphK/Y912iP/52Eo7iS32TG/wbE73Z38N3fI6+b1tQK94eP6K8JH7g/naPhk4tGJa13P7KZ3XgOgd/a/Gk54O68tcJ8MECnZH61dc5WArhMr+R/pJIREFkhEOnHBHXeiyX+z8z/S3OmvmcUSJP89/OFJVxGS/+mSpV0EEEAAAQQKVOC2RzYeaRcXvSIiZxcoge+Gval9Y/nqmpYpvguMgBBIs8DNR9qVXzpc6W+mffkMI/nvy/EQFAIIIJAuAUvkc1WlgTnpap92EUAAAQQQQACBQhJQrTd+QqToURE5OuK4lcywTvvT9zyauJPeJrHvPBY+UhLalLs53E8yd9lHCjGZeCLFohP0OjGuFyI4ry640tGpOfJff8nZhvNKAvd1Bc6TBOIl/3W75gQC0+1rERZV6PiiLZgw9tHiTjT5H8lCx6S//pCIzAgvlCD57/EPUDqKkfxPhyptIoAAAgggUKAC3/l92yH7jN7/FSXqggIl8O2wVy1oqt/c2X2WbwMkMATSIPCRg1T5j8favl34kkzyP2TbOxvq69n1n4b3hSYRQMDnApb6RPX0Dr3AlAcBBBBAAAEEEEAgBQJq2be+LUVFnxelLhKRbhH5pxQXlVnj/9iUguZpIjMCZsPDcE5LyEyk9JIxAZL/GaOmIwQQQAABBPJb4Pb7AvuGDhn9qlJyeX6PNDdHZ4fUqvo588fatj0yN0dA1AgkLnDqfmr+wyfZlyVeMzM1kkn+Dw4OdDc2LhmTmQjpBQEEEPCVwIBt21ctnNn5lq+iIhgEEEAAAQQQQAABBLInoK9NeFlEWrMXAj37TYDkv99mhHgQQAABBBDIUYGSWV2viWV9LEfDL4iwd23ePn/pG4t9mwgtiElgkBkVOHSEVfvcaYPnZLTTBDpLJvnf19/X0dzUfFwC3VAUAQQQyCMBtd221ZULZ3ZW5dGgGAoCCCCAAAIIIIAAAskI6CP9bxGRmSLSm0wD1MlPAZL/+TmvjAoBBBBAAIGMCpTM7v6nKPXZjHZKZ0kJrG9eW9G5dK2+X4wHgbwXGGFJ2xuTQsf7daDJJP937upd2bqsZbxfx0RcCCCAQAYENtqWfeXC6Z36XlgeBBBAAAEEEEAAAQQQQAABhwDJf14HBBBAAAEEEBiWwNSy4JOWyJeH1QiVMyagRO1e+u931vVu2XlSxjqlIwSyJzBYPjk0Invdx+45qeT/ju1LW5evmOjXMREXAgggkCGBNVaR+ljVvR0rM9Qf3SCAAAIIIIAAAggggAACOSFA8j8npokgEUAAAQQQ8KfAtLLgw0rkJn9GR1TRBAb7+uvqX1hwNkIIFILA3yaE1h09So7x41iTSf5v2bqlfvWq1Wf5cTzEhAACCGRYYElIFX9s0Yy1GzLcL90hgAACCCCAAAIIIIAAAr4VIPnv26khMAQQQAABBPwtUFIW1PdJfdffURJdNIEt67rLV1Y2TUEIgXwXuPeEUOOFB8gZfhxnMsn/np5Ni9ra1p7nx/EQEwIIIJB5AbVgYD/7o4vvXrcr833TIwIIIIAAAggggAACCCDgPwGS//6bEyJCAAEEEEDA9wJTZwV/allyt+8DJcCYAqtrlr6zqb3rAzAhkM8CNx5pV15/uLrEj2NMJvkfDAarAoHARX4cDzEhgAACWRJ4tbo08PEs9U23CCCAAAIIIIAAAggggICvBEj++2o6CAYBBBBAAAH/C5TMCv6PWPJb/0dKhPEElJJA/fOVB4UGBg6MV5bPEchVgQ8fLOU/OS7ky1Mukkn+r1+/oWL9+nWX5up8EDcCCCCQJoFnqksD16WpbZpFAAEEEEAAAQQQQAABBHJGgOR/zkwVgSKAAAIIIJB9gZJZXV8Xy5qd/UiIIFUCvdt2VTa/ttCXu6JTNUbaKWyBCaNVxSPjbV8my5NJ/nd0dM7r6tp4eWHPKqNHAAEE3iugLHm4Znrg29gggAACCCCAAAIIIIAAAoUsQPK/kGefsSOAAAIIIJCAwG2PBf/LtuX5BKpQNEcENiwPzOtoWEUyMUfmizATEzh4hNTNOS10dmK1MlM6meR/e1vb3O6enisyEyG9IIAAArklYFnq3qrpHT/MraiJFgEEEEAAAQQQQAABBBBInQDJ/9RZ0hICCCCAAAJ5KzBtVtelUlT0plJqZN4OssAH1vJWfevOni2nFjgDw89DgRGWtL8xKTTOj0NLJvm/es3q8i2bt/jyGgM/GhOTPwU+fs7n5Y7P/kL2G3XAUIBrNq6QL9/34aFf/+jqUvn0eV8c+vWuvh0yc86P5ZXa594zENPGm40vya/+/r2hz83XNm5Zv6e9D5x8sdx13f1y+EFHDZV5Z2WllDzypfe0962PfVe+OuUW2ad4n6HPBkID8pfy30vdqqo99d1xTh537nv6aQuuiti+P2ciP6OyRH2vqrRjRn6OjlEhgAACCCCAAAIIIIAAArEFSP7zhiCAAAIIIIBATIFbHll3enHxiLdErHd/as6TlwKhgdCSujnz35+Xg2NQhS4QKp8cKvYjQjLJ/xUrVs3dvn0rO//9OKHE5Fngr//vTTny4KOHEvvHjTlxKOn+au0/JLht49CvG9YslJcXPzu0QGDn7h3y86f/R95ZtWCv9h/81t9k4tgz9ywOcCbvnUl6Z1+fOPca+cD4S+TFRU/tWTBgGtWLDq465wtDCf9HXv/Nnr701y88ZYq8teRl+fR518pTFbOGFgT84OpSea3un3uVdcfkGYSCKRdQIt+sKQ1wVVXKZWkQAQQQQAABBBBAAAEE/C5A8t/vM0R8CCCAAAIIZFHguw9vG9M/YvfbYlmTsxgGXWdIYPuGzXNb5zeQVMyQN91kTuCvp4Q6jxkpx2auR289JZP8b21dPm/nzh1c0+GNmFI5IODcrd/Uvnho179Ozr9eN2dox/3+ow94z+5/9w5/9659k/w3u/41g15A8LGzPzvUfqTd/9ES9/rrxx9+svx1/p/kax+cKs9V/0UOP/BIce76N8wmDr14IdLpAjkwHfkVomX9V/X09hfza1CMBgEEEEAAAQQQ8J2APkXyaRH5h4jcEyG6n4gMfT9+u4j0pjl63Zd+TByx+jZx3yoilSJifn9mlBhfE5GviEhPlM8zOc5EGd1jTbQ+5XNMgOR/jk0Y4SKAAAIIIJBJgZKy7jdF1Icy2Sd9ZVegrW55dXDluguzGwW9I5BagV8dbzdc/D4V7Rv41HaWQGvJJP9blrVU9O7qvTSBbiiKgK8FdHJd78bXCXmz239poGHPr51H+JuBmCS7Pi1AH/mvf3/JaR+WymVvDp0c0NG9ds9x/M6kvt75f+aJ579nd79uV58QcOKRE/ZYmQUC7p3/Ly56Ri6d+JH37PrXFc1igx27t+/p39f4+R9crxSrD1b/uqMm/4fKCBFAAAEEEEAAgeQF/n7OvDOKRozq/PzCC6IltmM17kya6+9VdSLd+WQyKZ6K5L9ZDJAoaCbHmWhsJP8TFcvx8iT/c3wCCR8BBBBAAIF0CUydHfybpeTdS3d5CkZAiepqfKlKBnr7jyiYQTPQvBe44Ui78quHq0v8NtBkkv/NS5ur+nb3XeS3sRAPAskI6MS63ok/EBrYk5CPdny/s31Tz318v6nrTP7reiax7+zH2Z77JAGzIMF5AsHhBx0l+kQBfTqB3vX/dtPLQwsN9ineZ881Au6TBtxXFSRjRJ3hCqg22y7+4MKZbWuG2xL1EUAAAQQQQACBfBJ46ozKycVF6jYRuXHPuCyZL6IevabusscTGKsz+R9pd3wmk+Ik/yNPHMn/BF7ofChK8j8fZpExIIAAAgggkGKBaWXd9ysZ+gaApwAF+nfurm58uZrd/wU49/k65A8dpMrvGmtP8dv4kkn+NzU1Lerv7z/Pb2MhHgQSFXAm+c0ue+ex+X9+68GhY//1o4/sdybSncl5vfPfPJGS/zrxf+TBRw9dHXD2SRfuuVbAWc8de7Tj+3Vy/wdXlw7t+v/g5E9Iz/auoar6WgAdo36iXVWQqA/lUyqw0BpQU6p+25HuY2ZTGjSNIYAAAggggAAC6RJ45qyKOy2R0mjtW5b12tV1l1zlsX+TWP69iNwiIjNE5ElH3UjJf318/hOOMtc76hwW/vUfROQ7InJluNxdUa4VcIbph+T/NhG5MxzUwxGuO9Ax/twRtLuM3rhQEeNz/ZGzjQYRuU5EWh113FcY3Byem2RPNfD4KlDMLwIk//0yE8SBAAIIIICATwRKZnd/X5S61yfhEEaWBIKr189tW9x6RZa6p1sEUiowfrSqeHS87buj8pNJ/jc2NtYPDg6elVIgGkMgwwJmp/1+ow4Y2k3/5fs+PBSBTuo7j+V3/96E6XXnv3tHv/v30YYdLfmv+9W7/u97/idDSf624CpZvzkgF54yZa/kv27XvWAhw8R05xKwLHm+anrgs8AggAACCCCAAAKFLvD3MysmKUuaPDjMvKb+UpPEjlXcuav8hHDi25mMdif/9e+/4EhYm/pm0YBJ/h/lKGMS4pGuFXDGlu3kv07qm0UK+4rIb8PB3S4ieiGq28KMVV+VcI+I6HE+5Bi3aaPTsfBBt6HL6QUU+poGt000T72IIp6fh9eCIrkgQPI/F2aJGBFAAAEEEMiQQMms7v8WS/05Q93Rjc8FWufWN23v2jLZ52ESHgJxBQ4eIXVzTgudHbdghgskk/xvqK9fGrLtiRkOle4QSKmAOYY/uHXDXklyk9TXJwGYnf/7jz5gaNf+K7XP7YkhWnLevfPfHMNv2jA7/3X7jW3vDB3b37Bmoby8+Fm547O/kI1b1g8tRIi06MC56/+R138zdJVAtJ3/O3Zv37OgIaVwNDZcgT9Wlwb07jEeBBBAAAEEEECgYAWePWv+n0Ssb3kBKB65z5jPL7xAJ5hjPc7k/7Lwrv21jh3vzoT3OBF5WkTcO9B1Ivur4YS27kufHPAXx2kAkZLgkWKKlPx37rKPVMckxN275d1l45084E7K6/qRbHSSXyf7zeP0+bzDIZJ7tOP7nW3cISLHuk4c8Lp4wstrQZkcECD5nwOTRIgIIIAAAghkQmDaY90fVrZ6IxN90UduCNih0LLa5+aflhvREiUC0QWKRQXenGyP9ZtRMsn/+vq6lbatxvttLMSDgFcB565/Zx1zAoA50l9/NhAakL+U/150st35RNvBH+nYf3d/ph/3AgKz8MD08+Kip8R5NYDZ9W9OKXBeW2DKRluU4NWGchkQUPKT6hmBX2SgJ7pAAAEEEEAAAQR8KfDsWRXKa2DKkhuvrbt0Vpzy7oS0STSbo/ydielzXDvbTdPxkuTDSf67E+GR+tTJ+GiJda9c7oUHup6Je77rKgSz499caWCO/jeLI86MskvfuUjCuThAm+v+bwj/r7u/4Y7NqwHlfCJA8t8nE0EYCCCAAAIIZFNg6ux1p1myz1xRckQ246Bv/wls79kyr/Wt+sv9FxkRIZCQgF0+OVSUUI0MFE4m+V9XV9uhlByXgfDoAgFfC+hFAscffrKvjtfXCwQ+fMan3nNSga8hCzG4IvlG9b2Bxwpx6IwZAQQQQAABBApb4KkzKicXF6kl3hXUI9fUX3ZTnPKREsvOo/2vdexE18l//Zk5st40XSjJfz12cxKBSfi7d+q7FwY0OK4B0G5PRJmP10SkRN+m5jo1QRc3bbpPHfD+KlAypwRI/ufUdBEsAggggAACqRe44/EN+/cNFs8TEf0PcB4E3iPQ2bB6wfrl7RdDg0AuCzx5it1x7Ejlq6R5Msn/2tq6HhGlv3HnQaCgBcyO/jcbX9prh362UMwVA23BVVLyyJeyFQb9ehWwrY9Wz2znxCuvXpRDAAEEEEAAgbwQePL98w8ZWWxt8jwYJXdd03CpThjHeiIl/5132eu6Zvd9rJ3/D4jINBHpDu+SdyaqnTv/fx/+3Oya1+2bo/sjHfuf6p3/7gS8M4mvY3F6GQd9hcE7Ua48cJ6M0OuCNvX1l3W/V8W5FiDaSQPs/Pf80udHQZL/+TGPjAIBBBBAAIGkBUrKgnNE5DNJN0DFvBdQSrY2v1qzffeOXl8lTvMengGmVOCX40INlxwo+ug83zzJJf9rd4rI/r4ZBIEggAACOSmguuxBddnC+zqX52T4BI0AAggggAACCCQp8OxZleUi6gov1UO2XPTFxkur45SNllg2x//r6u5j7W913XvvPM5el38ynETXx/HrJ1eO/XcvNHDa6HG4Tz0wyf21InK7iLiT/7qObsMsjBgT5doE7XdZuA33SQK6DTMXZpGEl+mnTA4LkPzP4ckjdAQQQAABBIYrUFLW/X8iSq+q5UEgpsBA78Cihpcqz4MJgVwVuOEIVfHVI2z9ja5vniST/76Jn0AQQACBnBawZFH3rlGXrXxwZV9Oj4PgEUAAAQQQQACBBAT+fmbl9cpSeid6nEeVX1N/2QfjlQonp58WEXdCX1c1x9yb5L9ObjuvBGh11J8RTvpHOqI+V5L/+kj/u8ILF0zM2kEn9seFd/6bcTp99JH90Xb2u08G0L/XyXxzdYJ78YX5vdtTn5RA8t/DC50PRUj+58MsMgYEEEAAAQSSEJhaFrzdErkviapUKVCBTe3B8tU1zVMKdPgMO8cFphykyu8ea/vq/U00+a9se2ddfT27/nP8XSR8BBDwkYAlz1ZPD+h7aHkQQAABBBBAAIGCEXj2zPmviGXpI+SjP0Vy+TW1l873gBLrSHnzmT49wLmz3X10vjMpne3kf6wTA2Mlz82VA5pMLwLQj1kIYBidpyGYz1eLyJ0icp2I6MUQbhuzMKDHMRdmUYX5kjsu427GcrOI3BJlgYaHKaZIrgmQ/M+1GSNeBBBAAAEEUiBw66yNnyuyip5LQVM0UWACKxc01W/p7D6rwIbNcPNA4OTRqmLW+Nze+T840N/TuKRJ/yCEBwEEEEAgRQJKrBk1pe3fS1FzNIMAAggggAACCOSEwLNnVU4XUe/5N5ASeduy5afXNHpK/OfEWAkSgUITIPlfaDPOeBFAAAEECl6gZNbGM8UqqhCRAwoeA4CEBWzbXl03p+IYFbJHJ1yZCghkUeDgYqmfc3rIVwtXEt3539ff19Hc1HxcFhnpGgEEEMhXge9Ulwb+mK+DY1wIIIAAAggggEAkgWcmLTjUGqE+I0X2BZYqCohtv3F142U1aCGAQG4LkPzP7fkjegQQQAABBBISuOWhrgOKR0ulWNYZCVWkMAIOgZ2bt1W0vFHrq7vTmSAE4gmMsKzAG5MGx8Yrl8nPE03+79zVu7J1Wcv4TMZIXwgggEChCCixPlZT2v7vQhkv40QAAQQQQAABBBBAAIH8FCD5n5/zyqgQQAABBBCIKFBS1v0PEfV5eBAYrsC6lrb565rWXDbcdqiPQAYF1NuTQ2KJ/o8/noST/zt2LG1dvnyiP6InCgQQQCDvBDbYdtHFC2e2rcm7kTEgBBBAAAEEEEAAAQQQKBgB3/zgq2DEGSgCCCCAAAJZEphaFpxuiXCfaZb8865bpfqa/724s3frjpPybmwMKG8FnjjFDhw3Uvlm93+iyf+tW7bUr1q92ldXF+Tty8LAEECgIAUskflVpYHLC3LwDBoBBBBAAAEEEEAAAQTyQoDkf15MI4NAAAEEEEAgtsDUWV03WJb1KE4IpFJgsL+/vv75BSQiU4lKW2kVuGecXX/Zgco372yiyf+enk2L2trWnpdWJBpHAAEEClxAKSmrmRG4ocAZGD4CCCCAAAIIIIAAAgjkqADJ/xydOMJGAAEEEEDAq8C0WV2XKsua77U85RBIRGDLup7ylZVLpiRSh7IIZEvgG0fYFV87Ql2arf7d/Saa/A8Gg1WBQOAiv8RPHAgggEDeCljq+9XTO0rzdnwMDAEEEEAAAQQQQAABBPJWgOR/3k4tA0MAAQQQQEDkuw9vG9O/T1+ViIzHA4F0CaxZ1LKoZ+1GdiOnC5h2UyYw5SApv3tsyDeLVRJN/q9fv6Fi/fp1vlm8kLKJoSEEEEDAnwKfqS4NvODP0IgKAQQQQAABBBBAAAEEEIgsQPKfNwMBBBBAAIE8FphaFnzREvlUHg+RoflAQNnS0fBixfsG+wcP8kE4hIBAVIHxo1XFo+Nt3yTPE03+d3R0zuvq2shd1LzjCCCAQGYENimlLqyZ0bEiM93RCwIIIIAAAggggAACCCAwfAGS/8M3pAUEEEAAAQR8KTCtrHu6EvU9XwZHUHknsHvbzgVNry26OO8GxoDySuDgYqmfc3roLL8MKtHkf3tb29zunp4r/BI/cSCAAAIFIFBZXRrwzaKxAvBmiAgggAACCCCAAAIIIDBMAZL/wwSkOgIIIIAAAn4UuLWs62tFYj3mx9iIKX8FNrYG5gUaV7ErOX+nOOdHNsKyOt6YNHicXwaSaPJ/zZrV5Zs3b/HNtQV+cSQOBBBAIJ0Clqg/VZV23JzOPmgbAQQQQAABBBBAAAEEEEiVAMn/VEnSDgIIIIAAAj4RmPZI8FxVLDUiUuyTkAijgASWldct2xHceloBDZmh5pjAW5NDdpFIkR/CTjT5v2LFqrnbt29l578fJo8YEECgwATUbdWlHQ8U2KAZLgIIIIAAAggggAACCOSgAMn/HJw0QkYAAQQQQCCawN3PNI/ctOOIGiXim2Otma3CEggNDDbVzamYXFijZrS5JPD4KaHAuJEy1g8xJ5r8b21dPm/nzh2cruGHySMGBBAoOAEl9odqSjvfLriBM2AEEEAAAQQQQAABBBDIKQGS/zk1XQSLAAIIIIBAbIGSWcHHxZKv4oRANgW2b9w8t3VeA7uTszkJ9B1V4J5xdv1lBypfLJBKNPnfsqylondXL3dP834jgAACWRCwRFaHiu3zF/66sycL3dMlAggggAACCCCAAAIIIOBJgOS/JyYKIYAAAggg4H+BklnB74olM/0fKREWgkBb7fLq4Kp1FxbCWBljbgl8/Qi74utHKF8k0BNN/jcvba7q2913UW6JEy0CCCCQPwKWyJyq0sDn8mdEjAQBBBBAAAEEEBi2wKki8rSInBmlJf39d2WUz3Tdu0VkqogMd4HlviLyWxG5OUJfD4vI7SLSO+zR7t2Ajv8T4X5T3PRezZmxzReRJ9PZURravkREfiIiX4kxx/qzyxKYIy9tpmEovmsyqhvJf9/NFQEhgAACCCCQuEBJ2caPiBT9O/Ga1EAgPQJK7OCSl2rs/t6+I9PTA60ikJzAFQep8p+NtackVzu1tRJN/jc1Ni3qH+w/L7VR0BoCCCCAQGIC6u7q0o6fJVaH0ggggAACCCCAgP8E7r5bjdh8wqbPKNs+Xyyro2hQ3rj/W2NaEozUJP9vjZDk18nJO0XkOhFpdbV7mCORHSsx7DUckyDvFJF7XJV08lknjFPRj2k6Vn9eY/ZaLt+T/14dTDmS/+9KkPxP9M2hPAIIIIAAArkicOufOw4rskctEiUn5krMxFkYAn07e2uWvFxzQWGMllHmisBJo1Vl2Xhbf6OY9SfR5H9jY2P94OCgL64syDoeASCAAAJZFFC2fLZmZuD5LIZA1wgggAACCCCAwLAEps4K/sSy5OcRGnmh2Brx0/u/cUi9xw5iJf+jJcj19+QV4fZfS1FSPlYyPh2J+nS0GY2c5P/eMiT/3/Ug+e/xLymKIYAAAgggkHMCJWVd/xCxPp9zgRNwQQh0r1k/d+07rVcUxGAZZE4IHFisGl443Y52HGFGx5Bo8r+hvmFpyA5NzGiQdIYAAgggEElga2gw9P5F960LwIMAAggggAACCOSawNSyrucssWJeZVRkWef/3zfGLPIwtljJf11d77o/1nGku0n8Xx9u+6sZSP7rrnS/D7lOIdDJ0yccY9QxuY/Vj1Tm1XC5K8N1nQsY3NcgOK8cMEn8WhG5JXxVgrkWwbkgQjfb4Ig10eR/pLEaA+cR/O6xOa9oiBTrl0Xk+yLiPuVBtxNtHk2i/g8iMsdh7ezLncR2X+EwQ0QOFBFzqoOXNt2vrq6jY9wWPo3COS/axCyEcbqbNtxz475GwpxiYd6HSNdMeJnfSO9FrPfJuOl6us897w3H/nv4m4siCCCAAAII+FWgZHb3j0SpX/o1PuJCQAusmNewZOvGze9HAwE/CBRbqvPNSbb+wUPWn0ST//X1dSttW43PeuAEgAACCCCgBV6pLg3oO155EEAAAQQQQACBnBGYNqvrWmVZT8cP2HrtwW+OuSp+OUlm579pNlbS2EPXexWJtxPfHadO+H7BkWA3n+tEs1kA4L4uwCR5/yIiz4nIbx0JaR2Mc2GDbsPEpD+7PRytrnOhaxFCpGS9s+9d4b7mR1icEMnJGadzMYNuUz/6WgT3lQzu8ZvYnbFGMo7nbkzcyXbnNQzO5L+Oz+nqXAhwVzh2L226XUwd04b53D3HppxzUYZz0Yh7vMa60nHdRKQ23QtPIs1vpPdCn5DhXCjhXEyjNwPqxStmTHveN5L/if71QXkEEEAAAQR8IjC1bOOVlhTplaY8CPhaIBSyW+uem6e/ieBBwBcCb00OhYpEirMdTKLJ/7q62g6l5Lhsx03/CCCAAAJhAUt+UT09YH6ICgsCCCCAAAIIIOB7gZJZwTfEkg97CdQqkg888PXDF8cpGyv5704wu5vKZPLfJGl14rtbRPQCiFg72HWsOnGuy+vErvtxJ4GjJcGdPnqHtnvBgG7XmZQ3/TgXBLQnmPw3bTpPXHCOf1l4bHoRg3NxgHM+zIIDs9vexOWes3gnP0Ra2OCu40z+nxP20F/rCXdqyv/DkYawx+YAACAASURBVPx3J9NTEYcZozvBHut0ikjvsHvxhdf5dVtHqud8DyP1PeRN8t/L33CUQQABBBBAwGcCtz+69dDBooFaEXW8z0IjHAQiCuwMbpvXUl57OTwI+EHg8VNCgXEjZWy2Y0k0+V9bW9ctosZkO276RwABBBD4j4Cy5bM1MwPPY4IAAggggAACCPhdoOSJngOl397qOU6l/vfBG474VZzy7mPJncUjHaHu/DxbyX8dgzt5rL/mTCBHK2Pij7YD3J1Qd5ab6SGJH+kI+mSS/+6ku9P6tBjjf0BEpolItD4jJe5jJcfNEf2Rkvlm8YUz+X+H65oI7e229tKm+7WNVCfa++csq38GoxeK6OsjnTvwI8Xl7DNa4t7r/EY7vcH95+cyx5Ua+jOS/57/gqMgAggggAACPhOYVtb9jBJ1jc/CIhwEYgp0LllTuX5Zm/5HKA8CWRX4+bhQ3eUHytlZDUJEEk/+1+4Ukf2zHTf9I4AAAgj8R8CyZP2I4qJz5/+qbT0uCCCAAAIIIICAnwVu+/OmM+xQSCfkPT2WUrMeuOGIG+MUjrTj2n38fbQmMpn8dyf2dRLWmZDWMXopY8YSLfnvPinAS/LfeR+8WTChk85mgUIyyf9YVxS47593zo/pP1afJrFtFjO4d6w72/OSqM9m8l8fmx/pec3xfhjLK8MF3UY3R2nDfU2BLuZ1fp0nNUQ6eUK35XTrDcdA8t/T324UQgABBBBAwGcCU8uCd1gi+v4pHgRyTWBb06uLtu7evjPrO65zDY54UyvwtcPtim8cqfSK7aw+SST/sxovnSOAAAIIRBawLHm+anrgs/gggAACCCCAAAJ+FygpC6oEYvz2g988XN/VHuuJdty6TkzqxKp7t7SzLS/Jf9OOqee8O97Zlpe7503C38vOd2fyvTUCQKI7/+eLyHMRdv5Hi3u4x/7rkM3x9X8Ukccc1xxEOorfPUQTl47beTWALmcS+nqhg16g4L4+wdmW35P/sU4tiPTem6S8/uyGsHGsxQ/Jzi87/xP4i4qiCCCAAAII5LTAtFmbLlVWSP+jiweBnBQY6O1/p+GlBR/IyeAJOm8ELj9Qyn8+LjQl2wNKJPlvK3tXfV39ftmOmf4RQAABBCILWGL9qKq0/df4IIAAAggggAACfhYomd09W5T6upcYQ5Y6+vffOGJDnLLRkv8m6XlChB32pkkvyX8voeoysZL/7s9iLVgwyWBz3Hu0xLa7zWj9O/uqjZD8j7bDWyfuvyAi18U4gj+ejUnyvy4iZzjmIdr4nYn6XTGuKDAx6x3puo77BAVnXIkm/88JJ9QjXRPwDxHRCw68tOm2iVQn2iKISDvqne1pP3M9wrUxrinQP8N/Nbx4wn0iRLz5jbeYRcfDzv94fwL4HAEEEEAAAb8L3H23GtEzrqdWRL3f77ESHwKxBDa1B8tX1zRnPfHKLBWuwEmjVWXZeDvrV1AkkvwfHOjvaVzSpL/B5kEAAQQQ8KmAEvtDNaWdb/s0PMJCAAEEEEAAAQTk1rLgOUUii+NRKMt68HffGKPvfo/3REsk63rmM5O0dbeVqeS/TrS6k9TO5Kve2W9i1aetmp3u7nqRjvB37vp2X3dgyutx3x4e/G9FxLmb3l1GH9/uPJZfn5wQadFAvHnRnzuPqzdH0Jt62v7O8OICPX73TvNYO/91G+buene77ri8JOqdSWxdXxsZVxOHPlr/+vDceGnTSxxmHM53w/0+R3pHzYkKek71Jg39vuiFEDrBrx9nHbOIwrwDicyveQ+cp2c4275KRC4Lv1sc++/lTwRlEEAAAQQQ8JvAtLLgw0rkJr/FRTwIJCOwckFT3ZbO7qzfuZ5M7NTJfYEDi62GF04fPDPbI0kk+d/X39fR3NR8XLZjpn8EEEAAgZgCLYf0jjr7lQdX9uGEAAIIIIAAAgj4VaCkLKgTtj+LGp+SyhHv2/3R31471iQUYw0lVvJf1zPH9pvErbOtdCT/I92/Hu2qAPeVApGuKHCXcSa7TXLW3OPuXERgfubgLB8toe6+U17fN2+O1NeLEdzXBXi5D944myS9l7E55yhe8j9SYjrSe+IlUe/ewe5M+Os29ZzqEwHMogkvbbpjiVTHbWR+77ZyvwN6fpwnE0Sav3ifx5pfZ+zmz5d5n5x9s/Pfr3/JEhcCCCCAAAJeBKaVdX9NidJ3M/EgkBcCtm2vqZ9TcZQdsvU/6HkQyKhAkah1b022j8lopxE6SyT5v6u3d9WylpaTsx0z/SOAAAIIxBWYVV0auDFuKQoggAACCCCAAAJZFLh11saLiqyi28I7v/dEYilr6gM3jNH3uPP4W8CcZqh3nGfjSeXCjXjxJ7LYIV5bBfG5VRCjZJAIIIAAAgjksMAtj3aNLy6y6kVk/xweBqEj8B6BnVu3V7S8vlivpuVBIOMCb04KDRZbMiLjHTs6TCT5v3PbjqWtK5dPzGa89I0AAggg4E1AiXyzpjQw21tpSiGAAAIIIIAAAtkT+PrsNaP3s/f/QJFtd/7uW0etyV4k9JyggD5y/mUR0acNZPqJdyrAcOJxX0eg28rkQoPhxO6buiT/fTMVBIIAAggggEBkgZKy7ldF1JX4IJCPAutb2uZ3Nq3R91PxIJBRgccn2O3jRqlxGe3U1Vkiyf+tW7bUr1q9+qxsxkvfCCCAAAKeBXYppc6qmdGxwnMNCiKAAAIIIIAAAggg4E1A74S/RURmioiXqxm8teqtlLlGwHmdgbea3kuZPkwN9zH73lsq0JIk/wt04hk2AggggEBuCEwr6/5fJeoXuREtUSKQlED/0n+/E9i1ZQfHmSfFR6VkBX42NlR3xUFydrL1U1EvkeR/T8+mRW1ta89LRb+0gQACCCCQfgEl8lpNaeCq9PdEDwgggAACCCCAAAIIIIDAfwRI/vM2IIAAAggg4FOBktmbLhMVmufT8AgLgZQJhPoH6uuer2RHc8pEaciLwH8foeZ/8wg7q6dOJJL8DwaDVYFA4CIvY6MMAggggIBvBH5cXRr4pW+iIRAEEEAAAQQQQAABBBDIewGS/3k/xQwQAQQQQCBXBUrKuupFrDNzNX7iRiARgS3respXVi6ZkkgdyiIwHIFLD5TyX4wLZfWdSyT5v37Dhor169ZdOpwxUxcBBBBAIPMCyrIuq5neXpH5nukRAQQQQAABBBBAAAEEClGA5H8hzjpjRgABBBDwvcC0su77lajbfB8oASKQQoE1i1oW9azdyLHmKTSlqegCJ45WlbPH25dk0yiR5H9HR+e8rq6Nl2czXvpGAAEEEEhKoLa6NHBuUjWphAACCCCAAAIIIIAAAggkKEDyP0EwiiOAAAIIIJBugamPbvysVVT0z3T3Q/sI+E1AKemsf6Fi/1D/4MF+i4148k/gfSOk8cXTQmdkc2SJJP/b29rmdvf0XJHNeOkbAQQQQCBpgfuqSwPfTbo2FRFAAAEEEEAAAQQQQAABjwIk/z1CUQwBBBBAAIFMCJQ80XOg9KtGEXV8JvqjDwT8JrB7+64FTa8uvNhvcRFP/gkUi6x7c3LomGyOLJHk/5o1q8s3b96S1WsKsmlF3wgggECuC9hW0acWTm/7V66Pg/gRQAABBBBAAAEEEEDA3wIk//09P0SHAAIIIFBgAtPKusuUqG8U2LAZLgJ7CWxcHpgXaFjF8ea8F2kXeGNSaGCEJfukvaMoHSSS/F+xYtXc7du3svM/W5NFvwgggMDwBVaO3q/4/eV3r909/KZoAQEEEEAAAQQQQAABBBCILEDynzcDAQQQQAABnwiUzAp+RSx5wifhEAYCWRVofbtu2fburadlNQg6z3uBx8aH2k4YLVk7aSWR5H9r6/J5O3fuYFFM3r+VDBABBPJZQCl5uGZG4Nv5PEbGhgACCCCAAAIIIIAAAtkVIPmfXX96RwABBBBAYEjgjse3H9E32NskYh0OCQIIiIQGBpvr5lRMwgKBdAr8dJxd+8ED1Tnp7CNW24kk/1uWtVT07uq9NFux0i8CCCCAQGoElFJX18zo+EdqWqMVBBBAAAEEEEAAAQQQQGBvAZL/vBEIIIAAAgj4QGBqWfBJS+TLPgiFEBDwjcD2jVvmts6r55hz38xI/gXy1SPU/BuOsC/L1sgSSf43NzdX9fX1XZStWOkXAQQQQCBlAu2qd9T7ax5cuS1lLdIQAggggAACCCCAAAIIIBAWIPnPq4AAAggggECWBW4t6/pakViPZTkMukfAlwJtdcurgyvXXejL4Agq5wUuOVCV/3KcPSVbA0kk+d/UuGRR/+DAedmKlX4RQAABBFIpYD1aXdr+rVS2SFsIIIAAAggggAACCCCAgBYg+c97gAACCCCAQBYFbpnddVSxKmoSUYdlMQy6RsC3Arayu5v+VRPq7+070rdBEljOCpw42qqcPX7wkmwNIJHkf2NjY/3g4OBZ2YqVfhFAAAEEUiugxLqmprT976ltldYQQAABBBBAAIGMC5wqIk+LyJlRetbX11U6PttXRH4rIjc7vuYuk8wgIrVr2nlYRG4Xkd5kGo5RR4/9E+HxpLjpvZozY5svIk967OgrIqJPOow27nS06TG0nC6WjFvGB0zyP+PkdIgAAggggMB/BEpmB58QJfofYzwIIBBFoH/n7prGl6svAAiBVAscWCyNL5weOiPV7XptL5Hkf0N9Q3PIDk3y2jblEEAAAQT8LmC1jd7RO7n898Edfo+U+BBAAAEEEEAgPwUu+sQzXxbb+oJYok9c7BZRcyyruGzBy19oS2DEJvl/qyvJr5vQP/O8U0SuE5FWETGJU/2ZSUrrBfkVIjLcBQCm7U4RuccV/09ERPej4+lJYGyxisbqL0Vd7GkmmYRzvOR/MjGmo81k4shmnWTmIuPxkvzPODkdIoAAAggg8K7A1LKN11tS9Bc8EEAgvkD3mvVz177TekX8kpRAwLtAscj6NyeHjvZeI7UlE0n+19fXrbRtNT61EdAaAggggEA2BZSSh2tmBL6dzRjoGwEEEEAAAQQKT+DiTzx9uVJFj4rIhCijv6vqlWvcCfRoULGS/+4EuS77gIhMCy8GMG3q5Pyxw9ydHysZn45EfTrajGacTMI5HYn6dLSZa38Ak5mLjI+R5H/GyekQAQQQQAABkdsfDRw6WDS6WUSOwgMBBLwJrJjfsGTrhs3v91aaUgh4E/j3pFD/PpaM9FY6taUSSf7X1dV2KCXHpTYCWkMAAQQQ8IHAZ6pLAy/4IA5CQAABBBBAAIECELjommf2lR3WKhGJvRDekm9XvXyNPi4/3hMr+a/reknspyKpHC8Zr3f+P+Q4hUDHpvt9wjHA6yMcqx+pzKvhcleG677mOFXAfQ2C88oBE2OtiNwSvirBnHhgTkAw4TREODEhmWP/dV9mHuO16Y5dX82g4zSnOph5itZmpHdFj+urIrItfAqE00O/Gz8PV3LGZtpxfq6/5p4fd7x3RTn1wfSh2/A6H9HmUbehr63QBuc4rq9I19US8f78Rfyc5H9SbFRCAAEEEEBgeAIlZV2zRKxvDq8VaiNQWAL2oL28ds68CaKEf8MW1tSndbSzJ4TWnjhKTkhrJ1EaTyT5X1tbp49gHJONOOkTAQQQQCB9ApZYrcetaZ/07LMSSl8vtIwAAggggAACCLwrcNHHn7lLxPqZF4+qV67x8vOXRHb+R+o2XtLeS6i6TLx23HHqxPIXHAl28/kMxwIA93UBh4U/0ye5PhdOAjuvGTAJfJOkdl9zoOPUiWN9zYK5CkF/LdLCBGffu8L1Ek3+64UNJiEeLRbTptvHmfw2CxTMQohobfZGmCxj4k7Mu23d1z+4F41Ei8/MV6QrJdxtmPmrDC8SMHUizYf7KgrT1o9E5FfhpL9xifTueH1v01LOyx/ctHRMowgggAACCBSqwLRZ3Z9TltL/QORBAIEEBbb3bJvX+lbt5QlWozgCUQXuGhuq/dBBQ6u1M/4klvyv3Ski+2c8SDpEAAEEEMiEwH3VpYHvZqIj+kAAAQQQQACBwha46OPPDopIsTcF63NVr1w9J07ZWMl/nSy+05XodjfnTvp6C+29peIl/03iV19n0C0iTzt2tJvWdLx6l7r+X/08GU4S62Sx+3H3F61/p4/eLa6T/84FA7pdnVjWj/OqBeeCgPYkk/9mLD3h9mO1GSkGk+x3Jv9jtdkawSnSwoZo74w7we52cjYf6UQJZ7vLosyfs55uz+t8mL6jzbOXEy6SfbcTrkfyP2EyKiCAAAIIIJC8wE0Pv7PPqH2OXyoi3NucPCM1C1ygY8mayg3L2vQ3DzwIDFvgq0eo+TccYV827IaSaCDB5L8S4dSLJJipggACCOSGQJH6YPW9HeW5ESxRIoAAAggggEAuClx41T9PsKzBNV5jV0rdV/3qtfEWKLqPR3c2H+kod+fnpu4/IhzX7jVMUy6R5L+u474CQH/NmTyOViZaf85TAfSigUjlZnpI4kc6Cj/Z5L/+WcftImJ25EdL/ptrDPSJBs7Y3Un6SNczREruO+dOf67HpOuaRQjORRbma7qOs+xV4SsZnFcqmHbjWbtPSDDlzTUN5oh+3Z5O/jvLR2vbPZ/uPkj+J/onlvIIIIAAAgjki8C0suB96t1/dPEggEDSAmr7klcXbenbvmts0k1QEYGwwCUHSvkvx4WmZAPEa/LfVvau+rr6/bIRI30igAACCGRMYGF1aeCCjPVGRwgggAACCCBQcAIXf+Ifxytlr01g4DOrXrlG79yP9UTaxe0+/j5S/VQm/nX78ZL/7sS+OyGt2/BSxozF3Z/zZAHnSQHOctGS/8ZLt20WTOhr/8wChXxM/usrCSI9zmS/00WXNUl7/fMRvUjBJPPd7ZhrF5wLKUzdO0Tk2PCiCF0vWvJfn8IQ68QHkv8J/EVCUQQQQAABBPJWYOojwSlWsbydtwNkYAhkUGCgb+CdhhcqP5DBLukqTwWOH60q/zzezspJEl6T/4MDgz2NSxr1DxJ4EEAAAQTyW+DH1aWBX+b3EBkdAggggAACCGRT4KKPPzsgIiO8xKDE+q/qV65+MU7ZaEe4u4+MdzaTSOLftGPqmySu+375eMl/567y02Ls/H9ARKaJiDP5Huk4+2jJf/fueVNOJ4v1NbDuZHO0uFNx7H+u7fyP9aqZhQB3icjvw8l/t3Wkd+xWVxI/0rH/7Pz38hcCZRBAAAEEEEDgvQLTyoLVSoTdPLwcCKRIYHNHsHxVVXNWdmynaAg04wOBA4pkyUsTQ+/PRihek//9ff2dTc1NemU6DwIIIIBAngsUW9bkyuntzXk+TIaHAAIIIIAAAlkSuPDjz/7IEvG02LDqlWu8XB0eLflvktonuI58TyTxn4hSrOS/+7NYCxbMnfY6+f+0iLiTxyYmd5vR+nf2VZvATnOdpP6CiFwnIune+a930ev+9KN3vJvHvYAjVcf+R7sqIFL7znfAfP4jEfmViHS64nWevqDruU93MJ/r0y/MybxeF2O4552d/4n86aQsAggggAAC+SgwdVb3DyxL/Tofx8aYEMimwOrq5tpNgeA52YyBvnNboFhkw5uTQ0dlYxRek/+7dvWuWras5eRsxEifCCCAAAKZFlAvVZd2fDrTvdIfAggggAACCBSGwLnnPrzPyCMPXSlKxsUcsVI3Vr167SwPKtES6bqqO9Fvkq/6OHVnktlDN3GLxEr+6ySwTjg77513Jtf1zn4T6wzHvffuepGO8HcmoN3XHZjyOvh4yWZTRp9o4Dzu/lIRibRoIB5IvES9e0GBex7N73U/egGCNorXZqQTEpwnLvQ4gnbbRlok4bQ1747Z7R9tvsyR/vr91os33PP5cxExVwvsirAYQ4do/LW9Ofpfj10vDLkhvKiA5H+8N5DPEUAAAQQQyGeB22YFT7UtWZbPY2RsCGRLwLbttfVzKo+wQyHuQ8/WJORBv69PCvWNtGRUpofiNfm/c9uOpa0rl0/MdHz0hwACCCCQHQGl5IaaGYGy7PROrwgggAACCCCQ7wIXfuLvF1hK6cT+pEhjtUR+sOCVa6Z7dIiV/NdNmN3j+h52/Xi5691j13sVM4n2myNUjnZVgPtKAWey1zTjLqOPnTcLF0ySuMGRIDceZ4YbcJZ3XgGgd9ubxyS2zR32Ojmt+3gonLx2Xxfg3OEe6V564+712H8TizN2Paafisgt4WsQUp381zHqBQA6GW8ep3+k+XRa6jpua/c8OxdR6PK6/moRudPDiQrutuMtGHBeJ+C+kiKZ93lYdbwc2TGsDqiMAAIIIIBAoQtMLet6zhLrc4XuwPgRSJfArq3bK5a+vlh/g8CDQFICs8fba08crfRRhBl9vCb/t27Z0rBq9Wrzg4OMxkhnCCCAAAJZEdg4YO1z6uLpq7dmpXc6RQABBBBAAIGCELjwk89+vsiWzyuRi0RJt4j1z8Ei+7FFL1+7oSAAcnuQOrGtn2jJ/1SMLtqu/VS0TRtpFCD5n0ZcmkYAAQQQQKBkVvArYkVd0QoQAgikSGD9srb5nUvW6BXNPAgkLPDTcWrxBw+0z0244jAreE3+9/RsWtTWtva8YXZHdQQQQACB3BL4fXVpQN8xy4MAAggggAACCCCAgFtAXyPwcvg4/uHquK8n0DvXY12jMNz+qJ9mAZL/aQameQQQQACBwhUoeUCNkgO6l4vEuUOrcIkYOQKpFBhofnNxW++m7eNT2ShtFYbAl8eo+TcdZWd88YjX5H8wGKwKBAIXFcZsMEoEEEAAASOgxP5QTWnn24gggAACCCCAAAIIIOAQ0Mf+6+P4Z4pIqo6Yd189oLtzH7PPJOSIAMn/HJkowkQAAQQQyD2BkrKg/gfYd3MvciJGIDcFBvr6GxpeWMDR6Lk5fVmN+uIDpfxX40JTMh2E1+T/+g0bKtavW8fVFpmeIPpDAAEEsixgiVVVVdp+cZbDoHsEEEAAAQQQQAABBBDIIQGS/zk0WYSKAAIIIJA7AreWbbigSIqrcydiIkUgPwS2bOgpXzl/ScaTuPmhV7ijOH6kLPjzKaGMJ1e8Jv87OjrndXVtvLxwZ4iRI4AAAoUrYIl1e1Vp+/2FK8DIEUAAAQQQQAABBBBAIBEBkv+JaFEWAQQQQAABjwIlZcF/i8hHPBanGAIIpFBg7aKWRd1rN3I/egpN872pA4pkyUsTQ+/P9Di9Jv8D7W1zg909V2Q6PvpDAAEEEPCFwM5ikVMqSwPrfBENQSCAAAIIIIAAAggggICvBUj++3p6CA4BBBBAIBcFpj7Wc4Nl24/mYuzEjEA+CCil1jW8ULXvYH//IfkwHsaQfoEiSza+NSl0ZPp72rsHr8n/NWtWl2/evIUTLTI9QfSHAAII+ERAWVJWMz1wg0/CIQwEEEAAAQQQQAABBBDwsQDJfx9PDqEhgAACCOSewB2Pb9i/L1S8QpQcnXvREzEC+SPQt2PXgiWvLMz4Me75I1h4I/n3xNDufYpkdCZH7jX5v2LFqrnbt29l538mJ4e+EEAAAb8JFFkfrb63/Q2/hUU8CCCAAAIIIIAAAggg4C8Bkv/+mg+iQQABBBDIcYGS2cHfiJL/l+PDIHwE8kKga2XHvPa6ldyTnhezmf5BzB4fWnPiaDkx/T39pwevyf/W1uXzdu7cwbucycmhLwQQQMB/AtXVpYGL/BcWESGAAAIIIIAAAggggICfBEj++2k2iAUBBBBAIKcFpj0WPFfZ8k5OD4LgEcgzgWVv17Xs6N56ep4Ni+GkQeCu4+zFHzpYnZuGpqM26TX539LSUtHb23tpJmOjLwQQQAAB/wlYokqqSjt+57/IiAgBBBBAAAEEEEAAAQT8IkDy3y8zQRwIIIAAAjkvUDI7+JIo+WTOD4QBIJBHAvZAqLl2zvxJeTQkhpImgS+PUfNvOsq+LE3NR2zWa/K/ubm5qq+vj92emZwc+kIAAQT8KbBpRJE1vuLe9s3+DI+oEEAAAQQQQAABBBBAINsCJP+zPQP0jwACCCCQFwIlZcEvichf82IwDAKBPBPYvnHz3NZ5DdyXnmfzmurhXHygKv/VOHtKqtuN1Z7X5H9T45JF/YMD52UyNvpCAAEEEPCpgLIerJ7RPs2n0REWAggggAACCCCAAAIIZFmA5H+WJ4DuEUAAAQTyQ6BkVrBVLDklP0bDKBDIP4H2hhVVXcs72Tmdf1ObshGNGyULHp8QujhlDXpoyGvyv7GxsX5wcPAsD01SBAEEEECgAASKQnL+gt8EFhXAUBkiAggggAACCCCAAAIIJChA8j9BMIojgAACCCDgFpj2WPf/Klv9AhkEEPCvgFJ2T9PLCwf6du0+yr9RElk2BfYvVk3/Ot2enMkYvCb/G+obmkN2iOsrMjk59IUAAgj4WMAS9a+q0o5P+ThEQkMAAQQQQACBwhP4iYj83DXsS0WkMsMUl4iIjuUrItLjoe/DRORJEbknRqymzJUi8rCI3C4ivR7apggCWREg+Z8VdjpFAAEEEMgXgVvKesYWi1olovbJlzExDgTyVaB/1+6axn9VX5Cv42NcwxOwLNn49qTQkcNrJbHaXpP/9fV1K21bjU+sdUojgAACCOS1gGVdVz29/Zm8HiODQwABBBBAAIG0C6j/+efBgyP6PzCiSHVapV9sSaLDfUXkt+F6zqT4qSLytIjMCCfXk2g6I1W8JP/1YoJjSfpnZD7oJAUCJP9TgEgTCCCAAAKFK1BSFnxERG4sXAFGjkBuCXSvWT937TutV+RW1ESbKYHXJ4Z6RxaJ/sFFRh7vyf/agG3L2IwERScIIIAAArkhYMnS6ukBToXJjdkiSgQQQAABBHwn0HvH36ZYlvU/lshnnMEpy7pjdOl1v0kgYJ3kf0BEpolIq6ue3n3/1QR24SfQbcqKkvxPGSUN+UWA5L9fZoI4EEAAAQRyTmDqY5susexQRc4FTsAIFLjAyorGxi3rN51R4AwMP4JA2YTQ6pNGyUmZwvGansmYsQAAIABJREFU/K+tresWUWMyFRf9IIAAAgjkhoCy5M6a6YGZuREtUSKAAAIIIICAXwT67vzbPSLWj6PFY4ks2r578COHPXj9Ng8x62P2HxKR6yIk/53VTZL9DyLyHRHRR+jr5/oIJwM4rxBoiNC28xh+3cZrjgUGkY79d19J4Dy6P1by35xqcLNjIOYqA72w4QnH1+ONQxc1dSP1afrqDF9BoMu7447Uh4cpokihCZD8L7QZZ7wIIIAAAikTKJnV9ZpY1sdS1mABNbR7xyZ57U/flmMmXCDnffq7QyPfvGGlvPqHG6U70Dz0+zFjJ8lV33lUDjnqvSddL3rx3QXIuq5pq73p7Zh11q9YKH//9SeH6k2e8jW57Iu/kBEjR4v5urO/wf7dUjNnuky8/Ct7+jf9nP/pO+ToCecX0Gzl31DtkFpe+9xc/WIV5d/oGNFwBH48NvTORw6SDwynjUTqek/+1+4Ukf0TaZuyCCCAAAIFIKBkmz3CPmnhrzu93GdbACAMEQEEEEAAAQTiCfR/75nzlbJr4pWzRP4wcsYXb4lXTkScifhYyWlnOZMEj3Q1gE546wS+Tq7rf+PoX+vNV7HqOE8YOC2cNDf13Uf2mzgqw0n2ZHb+6za/4FiU4B5HpKsQTJlbRWRZeMHDPSKi49CPO/nvjttZ39TxMD0UKUQBkv+FOOuMGQEEEEBg2AJTy7qus8R6atgNFWADziT/hZ/7wZ7kv07Clz/xvagJf0Nl6k+5vlQOP/4Mmf/UuwuVdTK/7rWHZN2KGrnypj/K6AMO3aNr6pzz8aly/OQP7Vl4cPaVtw7VP+2ia6Vj2fyh8npBgY5F/94sTDAN6UUHOzav37NwoACnL2+GvHPT9nktby6+PG8GxEBSIvDlw9W8m460M/ZeJJD8VyLC924pmWUaQQABBPJLQIncX1Ma0Pfr8iCAAAIIIIAAAnEF+r/31ONKDR3FH/cJWYNj9yu9viNuwb0XAJjizt34+mvupLsp50zc6xPvnhYRnSB3JridifDP6x8Dioj+909vhNicO//1x0+Gk/zR2tsvShln087+x0WJ0T2OaFchOC2iJf/1yU6/FRHnKQAepoEiCLwrwA+QeBMQQAABBBBIQqCkrGuJiDU5iaoFXcW9u9+Z/G+t/rssW/DMexL3bjCdgDcJ/t4dm4ZOC9BJ/VMvvHrPLv6rf/ivvXbn67ZrX/ndnoUFpo0rvnKvzH3yB6J382/raZdtwTbRCwLcu/5NDOaUAHf7BT2pOTz4ziVrKtcva9PfFPIgMCRw4fvU3HuPt6/IFIeX5L+t7F31dfX6hxE8CCCAAAIIRBQosuX9C2YGmuBBAAEEEEAAAQTiCfTd+ZReXO7psURuGTnji/qY/kQes1Pf1Lkrzg57vaPdJMr1SXx6YYLZtW/aMAn9G8K7+mMlxSMd+6/bcV8VYI7+TzT5f06Uaw6cO/NPiDIOMx4vx/6bawXciygSmQvKFqgAyf8CnXiGjQACCCCQvMC02T23KWXfn3wLhVtTJ//bGt+Q48/4yFDSfvwHPr1nd71OyFf/8949OB+76Q9DCX3no4/j1zv1Dzjk6KF6zh39uqz796auO/lvfv/RGx+SJW/P3mvn/3GnXRZx179uyxz9f9rF174ntsKd1RweuVI7ml5btGn39l161TYPAjJulCx4fELo4kxReEn+Dw4M9jQuadQ/GOBBAAEEEEAgmsBT1aWBL8GDAAIIIIAAAgjEEuj//lNnKlvqvSupslEzvqQT7sk+zuPxu6PssHcn/5+I0plOgpvkvz6+U+/oj/S4k/86hp+HC5qE/x0icmz49IBkkv+6TfcCBXfyP9bpBF6S/zpk90IKE3+kEw+SnSPq5aEAyf88nFSGhAACCCCQPoE7Ht+wf99g8RoROTx9veR/yyZJb5L/Jql+zIQLhpL6Ojn/+p++I+4d9u5yZjGAFtPH/q+qfWmonnvhgHNRwMnnfGpoAcGGVe8MnQSwe/sm+fuvPyljxk6Sj9zwO1le/Q+ZePlXZOWi54cWI0ye8rU9x/y7+8//mcr/EQ709i9ueGnBufk/UkboReCAYqvppdMHM3aqi5fkf//u/s6mpU36hxI8CCCAAAIIRBWwxPpIVWn7mxAhgAACCCCAAALRBNTdzxzQv9PenoDQD0fN+OJ/duokUDFcNN4997qYTnA/JCLXiUi0nf+m5309HIfvTP57uUYgmeS/ibfVQeLlBANT3Gvy3yluFgKYkxQSnw1qFIwAyf+CmWoGigACCCCQCoGS2d2/FKV+lIq2CrkNd/LfbRFtB3+keiYh3970toyb9EHZta1Lplxfutex/7p9c2S//vWE8z8rfbu2vueKAV2mY9l8GX/eZ2Th86VywWe+L3P/+sOhawGOnnD+np3/B44Zt2dBQCHPY76MfXNHsHxVVfOUfBkP40heoEisrrcmDx6RfAuJ1fSS/N+1q3fVsmUtJyfWMqURQAABBApNwLKst6qmt3+40MbNeBFAAAEEEEAgMYHddz71miXyMS+1LCk6e+SMa+OdFKB3wZtd9O4d6c6EuNn5Xxm+BsCEoHfQm13y0Y7Ud5Zx7tqPtAPemfw/LXxNgHOXvkm8r01y578+PfJpEblVRPRYnOMwVxbofiMtEDBlTQx/cZxgYL7m9nFOldOB3f9eXuICLUPyv0AnnmEjgAACCCQucOujm48vKhrU/zDkGaZAssn/eDvvTbuRkv/OkPXJAssWPLNX8l+fIlAzZ/rQrn99GsDCF2fKh79xvyx68b6hawGcyX9zQsEwGajuI4HV1c21mwJB/U0mT4ELvD7Z3jVSlF75n/bHS/J/x/YdLctXLD897cHQAQIIIIBA7gso+WL1jID+YTQPAggggAACCCAQUaDve099XpT8Iy6Ppf41qvRLn4pbTsTs7tdt3uMqrxcG6Ed/3SS3rxSRS8OJc+fJACaRruvoBL5J2LvLmN/PcCTOnacH6N3+5lh+s/PfWdZcA6CvEdB96EdfIaBjdCbznUNxL3BwXmegd/+7YzInFOg2bhcRnah3JvyfC59g4PzcxKV39s+McMJBpAUDHqaHIoUoQPK/EGedMSOAAAIIJCVQUhb8o4jcnFRlKu0l4OXY/9pXfjd0LP8hR43fU9d9zL/+QB/hrx9z7P+65dVDvw62NQ4d56+vDhj9vkPl1T/cKOd8fKqYY/+POeVCOfXCq/e0bXb962sHdHyxdv6fdvG1e9VlenNfwFZqbeOcysMHBwf3z/3RMILhCDxycmj1hH3lpOG04bWul+T/1i1bGlatXn2m1zYphwACCCBQ0AIN1aWBswpagMEjgAACCCCAQFyBvjv+9rRY1rUxCg4OhtT5+9/3pbq4jb1bwCS73T83NUl+XcYkr3XSXS8A0P/Vj7OM6c4kws3v3WWcCwl0mYbwtQE6Ee/c+d8T/n2FYxw6ub5aRO4M1zEnEiSS/NfN6YUDTzja9TKO6yPs9DcO+jPzswgdSyRTjvz3+EIWejGS/4X+BjB+BBBAAAFPAv8ze/NZITXo9R+8ntos5EKRdv47j+XXNjppr3fbu59FL/5G1q2o2bNr31lv3OQPvufrph1dr/qf715TduHnfiA6yW8e565/s9jAlJ885Wt7jvg3fUWLrZDnNB/Gvmvrzoqlry/S36zxFLDA/x6r3vnoIba+ZzDtj5fkf0/PpkVtbWvPS3swdIAAAgggkC8C36kuDehFyzwIIIAAAggggEBUgYHvPXWnraQ0QoFnxS66e9Rvrl2aYj52rqcYlOYQiCZA8p93AwEEEEAAAQ8CJbO64q2I9dAKRVIhoBcOzHvyR3L5V36116kAqWg7Xhv6ugBzssCIkaPjFefzHBRY39I+v7Nptb5rjqdABa473J73nSPV5ZkYvpfkf3dXd3V7R/uFmYiHPhBAAAEE8kHAaqsubT8hH0bCGBBAAAEEEEAg/QKD33/mkyHbPl9Z0jnKLvq3NfPaNWnqleR/mmBpFgG3AMl/3gkEEEAAAQTiCJSUBa8QkXKg/COgd+Xrx7l7P93R7d6xSV7707fl/E/fEfFEgnT3T/sZExhseWPx2p2bt//nvomMdU1HfhC48AA1994TbP33ftofL8n/DRs2VKxbt44TKdI+G3SAAAII5JOA+kF1acf0fBoRY0EAAQQQQACBnBcg+Z/zU8gAckWA5H+uzBRxIoAAAghkTaCkLPiyiHw8awHQMQIIZFRgsH+gof75Su5Yz6i6fzobO0pV/WWCfVEmIvKS/O/o6JzX1bUxIycRZGLM9IEAAgggkBGBzaP32z2u/O7gjoz0RicIIIAAAggggAACCCDgGwGS/76ZCgJBAAEEEPCjQMmjwU9Kkbzkx9iICQEE0iewbcPm8uXzG6akrwda9qvAAUXS/NLE0KRMxOcl+R9ob5sb7O7JyEkEmRgzfSCAAAIIZEbAErmnqjRwV2Z6oxcEEEAAAQQQQAABBBDwiwDJf7/MBHEggAACCPhSYOqs4FzLEnZc+nJ2CAqB9AqsXbxsYffqDeentxda95tAkajgW5PtwzMRl5fk/5o1q8s3b97CQpRMTAh9IIAAAnkkYIn0WfbIcQtmrurKo2ExFAQQQAABBBBAAAEEEIgjQPKfVwQBBBBAAIEoAiVlXVeLWM8ChAACBSqgZF39i5WjB/sGDi1QgYId9qsTQztHF8n+6QbwkvxfuWrV3G1bt7LzP92TQfsIIIBAHgpYlsysmh64Mw+HxpAQQAABBBBAAAEEEEAgigDJf14NBBBAAAEEogiUzArWiCXs+uUNQaCABXp37KpqfmVhRu5/L2Bm3w39kfGhVRNGy8npDsxL8n9Z6/J5u3bu4ASadE8G7SOAAAJ5KhDaJzRu0S/XBfJ0eAwLAQQQQAABBBBAAAEEXAIk/3klEEAAAQQQiCBw2+zgl20lT4KDAAIIbFyxbm6gfjk7rwvoVfjxcfaijxyszkv3kL0k/1taWip6e3svTXcstI8AAgggkKcCynqwekb7tDwdHcNCAAEEEEAAAQQQQAABlwDJf14JBBBAAAEEIgiUlAVrReRscBBAAAEtsHxuw9JtXZsnolEYAtcdZs/7ztEq7bvtvST/m5ubq/r6+jh9ojBePUaJAAIIpEUgVGSdvOje9tVpaZxGEUAAAQQQQAABBBBAwFcCJP99NR0EgwACCCDgB4Fps7u/qpR63A+xEAMCCPhDYHBgcGn9nAqS//6YjrRHccEB9tzpJ6i0n/bgJfm/pGnJooH+gbSfQpB2VDpAAAEEEMimwO+rSwO3ZjMA+kYAAQQQQAABBBBAAIHMCJD8z4wzvSCAAAII5JBASVmwXkTOzKGQCRUBBDIgsD24dW5reV3aE8IZGApdxBE4bqRUPXFKKO277b0k/xsbG+sHBwfPYtIQQAABBBAYjoBVpCZU3duxcjhtUBcBBBBAAAEEEEAAAQT8L0Dy3/9zRIQIIIAAAhkUKJnV/d9iqT9nsEu6QgCBHBII1K2o2riyM+1J4RwiyctQ9yuW5pdPD01K9+C8JP8bGhqaQ6H0x5LusdI+AggggECWBZT8oXpG4JYsR0H3CCCAAAIIIIAAAgggkGYBkv9pBqZ5BBBAAIHcEigp66oXsdj1n1vTRrQIZExAKXvTkpcX9vXv2n10xjqlo4wLFFmq+61J9ph0d+wl+V9XX7dS2Wp8umOhfQQQQACB/BcoUjJ+wYzAqvwfKSNEAAEEEEAAAQQQQKBwBUj+F+7cM3IEEEAAAZfA1LLu6y1RfwEGAQQQiCXQv2v3wsZ/VZ+PUn4LvDJxcOe+Rdb+6Ryll+R/fX1twLZlbDrjoG0EEEAAgcIQUEoeqpkRmFoYo2WUCCCAAAIIIIAAAggUpgDJ/8Kcd0aNAAIIIBBBoGR28B1Rci44CCCAQDyB7rUb5q5dtOyKeOX4PHcFHjnZXjlh3/TuuPeS/K+tre0WkbSfQpC7M0XkCCCAAAKJCBSFRpyw4Ddr2hKpQ1kEEEAAAQQQQAABBBDIHQGS/7kzV0SKAAIIIJBGgallXddZYj2Vxi5oGgEE8kxgRUVj49b1m87Is2ExnLDAD4+zF115sDovnSBekv+La2t3WiJpPYEgnWOkbQQQQAABfwkokftrSgO3+ysqokEAAQQQQAABBBBAAIFUCZD8T5Uk7SCAAAII5LRASVn3AhF1UU4PguARQCCjAmrQXrF4zvyTRKnijHZMZxkRuPYwNe+Wo+3L09mZl+R/bW2tEhG+b0vnRNA2AgggUFgCaqC/6NjF97etL6xhM1oEEEAAAQQQQAABBApDgB8iFcY8M0oEEEAAgRgC08q6P6NEzQEJAQQQSFRgR8+2+cveqr0s0XqU97/AeQeouTNOsNN6tUO85L+t7F31dfX7+V+LCBFAAAEEcknAstS9VdM7fphLMRMrAggggAACCCCAAAIIeBMg+e/NiVIIIIAAAnksUFIWfFNEPpTHQ2RoCCCQRoHOpjWV61vaLkljFzSdBYHjRknVExNCaT0RJl7yv39wYFNT45JDszB8ukQAAQQQyG+B3t39xcfU3792S34Pk9EhgAACCCCAAAIIIFB4AiT/C2/OGTECCCCAgEPg1tkbP1qkil4HBQEEEEheQO1sfv2dYO/WnSck3wY1/SawX5EsfXliaGI644qb/O/r72xqbjo2nTHQNgIIIIBAYQookbtqSgP3FOboGTUCCCCAAAIIIIAAAvkrQPI/f+eWkSGAAAIIeBAoKQu+ICKf9lCUIggggEBUgf7e/trGlxacA1H+CFgiPW9PDh2WzhHFS/7v6u1dtayl5eR0xkDbCCCAAAIFKxAcvV/gmPK7ZbBgBRg4AggggAACCCCAAAJ5KEDyPw8nlSEhgAACCHgTuK2s+wJbVLW30pRCAAEEYgts7giWr6pqnoJT/gi8fHpox37FckC6RhQv+b99x46WFcuXn56u/mkXAQQQQKCwBSyxbq8qbb+/sBUYPQIIIIAAAggggAAC+SVA8j+/5pPRIIAAAggkIDCtLPgXJXJ9AlUoigACCMQUWF21dPGmjq5zYcoPgYdPtleeuq8an67RxEv+b926tWHVqlVnpqt/2kUAAQQQKHiBVdWlgbT9/1zB6wKAAAIIIIAAAggggEAWBEj+ZwGdLhFAAAEEsi9w26zgqbYly7IfCREggEA+CSjbbqt7vmKMPWjvn0/jKtSx/OA4e9FVB6vz0jX+eMn/TZs3LVq7Zm3a+k/XuGgXAQQQQCCHBIrkG9X3Bh7LoYgJFQEEEEAAAQQQQAABBGIIkPzn9UAAAQQQKEiBqbO6HrAsq6QgB8+gEUAgrQK9W7dXNr+++JK0dkLjGRG4+jB73tSj1eXp6ixe8j8Y7K4OBNovTFf/tIsAAggggIAl8k5VaYCFZrwKCCCAAAIIIIAAAgjkiQDJ/zyZSIaBAAIIIOBd4Lt/3Tamf3ffBhEp9l6LkggggIB3gfXL2ud3Lll9mfcalPSjwAcOUHNnnmBfka7Y4iX/N2zcULGuc92l6eqfdhFAAAEEEAgLfKa6NPACGggggAACCCCAAAIIIJD7AiT/c38OGQECCCCAQIICJWXBu0TkZwlWozgCCCCQiECo5Y3a1Ts3b5uQSCXK+kvgmJGq+q+n2GnbeR8v+d/R2Tmva+PGtJ084C9tokEAAQQQyKLAq9WlgY9nsX+6RgABBBBAAAEEEEAAgRQJkPxPESTNIIAAAgjkjkBJWXC9iByVOxETKQII5KLAYN9gY/0LFWfkYuzE/K7AvkWq5ZWJ9unp8oiX/G9vb5vb3d2TtpMH0jUu2kUAAQQQyD0BJfZFNaWd1bkXOREjgAACCCCAAAIIIICAU4DkP+8DAggggEBBCZSUBW8WkT8W1KAZLAIIZE1g6/qeuSsqlpC8zdoMDK9jS9Smtyfbhw6vlei14yX/16xdXb5505Yp6eqfdhFAAAEEEDACSsnjNTMCX0MEAQQQQAABBBBAAAEEcluA5H9uzx/RI4AAAggkKDCtLFinRM5KsBrFEUAAgaQF1i5etrB79Ybzk26AilkV+NfE0Pb9i+R96QgiXvJ/5YpVc7dt38rikXTg0yYCCCCAwHsFiopPrL537VpoEEAAAQQQQAABBBBAIHcFSP7n7twROQIIIIBAggIls4OfFiUvJFiN4ggggMDwBJSsr3+pctTg7oG07SAfXoDUjiXwx5NDK07bVyakQyle8r+1dfm8nTt3XJ6OvmkTAQQQQAABt4BlqXurpnf8EBkEEEAAAQQQQAABBBDIXQGS/7k7d0SOAAIIIJCgQMns4Eui5JMJVqM4AgggMGyB3h27qppfWXjRsBuigYwLfO9YtfATh9hpObkhXvK/paWlore399KMD5oOEUAAAQQKVWDzwJYjjlz8p8UDhQrAuBFAAAEEEEAAAQQQyHUBkv+5PoPEjwACCCDgSaDk0a6zpciq9VSYQggggEAaBIIr181tq1vOEe5psE1nk1841J5XcoxKy+77eMn/5ubmqr6+PhaNpHOCaRsBBBBAYC8By5KpVdMDD8GCAAIIIIAAAggggAACuSlA8j83542oEUAAAQQSFJg6K/gHy5JvJ1iN4ggggEBKBVrnNjRv79o8KaWN0lhaBc49QM39zQl2WhZtxEv+L2lasmigf+C8tA6QxhFAAAEEENhboLG6NHAmKAgggAACCCCAAAIIIJCbAiT/c3PeiBoBBBBAIAGB2x/deuhgUX+XiBQnUI2iCCCAQMoFQoODLXX/rDg95Q3TYNoEjtnHqv7rqYMXpqODeMn/xsbG+sHBwbPS0TdtIoAAAgggEFXAtv6remb7iwghgAACCCCAAAIIIIBA7gmQ/M+9OSNiBBBAAIEEBUoe7fq+FFn3JliN4ggggEBaBHZ0b5m77O36tOwkT0vABd7ofkVWy8sTB9OyYCNe8r+hoaE5FApxUkSBv4MMHwEEEMiCwAvVpYHPZKFfukQAAQQQQAABBBBAAIFhCpD8HyYg1RFAAAEE/C8wdVZwhWXJeP9HSoQIIFAoAoGGFVUbl3dyl3sOTLhlyaa3J4UOTUeo8ZL/dfV1K5Wt+P+vdODTJgIIIIBATIGQZU1eNL29GSYEEEAAAQQQQAABBBDILQGS/7k1X0SLAAIIIJCgQElZ19Ui1rMJVqM4AgggkF4BJZsaXq3ePbBj9zHp7YjWUyHw0umhbQcUy4GpaMvZRrzkf319bcC2ZWyq+6U9BBBAAAEE4gkokftrSgO3xyvH5wgggAACCCCAAAIIIOAvAZL//poPokEAAQQQSLFAyayuV8SyrkpxszSHAAIIDFugf1ffwsZ/VZ0/7IZoIO0Cfzg5tPz0feWUVHcUL/lfW1vbLSJjUt0v7SGAAAIIIBBfwNp+SO/Iw195cGVf/LKUQAABBBBAAAEEEEAAAb8IkPz3y0wQBwIIIIBAygVue2TjGXZxUUPKG6ZBBBBAIEUC3W0by9cubJmSouZoJk0Cdx5jL/zkoSrlCzXiJf8X19butET2T9OwaBYBBBBAAIHYApbcUj098AeYEEAAAQQQQAABBBBAIHcESP7nzlwRKQIIIIBAggJTy7rut8S6LcFqFEcAAQQyKrCqcknD5nU9Z2a0UzpLSODqw2Tu1KNDVyRUyUPheMn/2sW1SizhezYPlhRBAAEEEEi9gCXyTlVp4LzUt0yLCCCAAAIIIIAAAgggkC4BfpCULlnaRQABBBDIqsBND6t9Ru3TrY9L/v/s3Xd8XNd54P1zZ9D7DApJEGwgCjsBkmokBqRc5EhWpaTsxpviJGspcSynx5vdOGWzbxI7TnntxImTjRzvxk4syrYsxbItORZBgk3EoBIE0Xsvgw4MMPee/YAyZIoEwOlz79wfP/7HwjlP+Z4RJfE5907Qv6M5oo2RHAEEok5AU7W2mlcqd0pNi4m65qKkoaMpsuIvdmphHf5rUpuvralNihJC2kAAAQQQMKiAFNr7rny2/y2Dlk/ZCCCAAAIIIIAAAgiYToDhv+mOnIYRQAABcwh88sXR56QQXzJHt3SJAAJGF5h3TZ+//oNqh9H7iNb6c+Pk5a8VafcHu7+Nnvxf9ixPNNQ32IOdk3gIIIAAAgj4IqAI+X8vfbbvZ33Zw1oEEEAAAQQQQAABBBCInADD/8jZkxkBBBBAIIQCL7w4dlEI+UAIUxAaAQQQCKpAf2NX5eD1rrKgBiVYUAQSrfLGd/dqe4IS7JYgGw3/l9xL/dcar20Ndk7iIYAAAggg4KuARYvbdPFz7SO+7mM9AggggAACCCCAAAIIhF+A4X/4zcmIAAIIIBBigV/7yvgDqqpdDHEawiOAAAJBFpDzjd+vGlmYntsZ5MCEC1BAUYTrrf2qLcAwd2zfaPi/MD/f0XTjRn6wcxIPAQQQQAABnwUU+anLn+n7rM/72IAAAggggAACCCCAAAJhF2D4H3ZyEiKAAAIIhFrgEy+OfkkR4rlQ5yE+AgggEGyBZfdSdd2rF48EOy7xAhd4ba86lWoV6YFH+nGEjYb/M7OzTa0tLXuDmY9YCCCAAAII+CnQdPmzvfv83Ms2BBBAAAEEEEAAAQQQCKMAw/8wYpMKAQQQQCD0As99aSApPjZ2XAiREPpsZEAAAQSCL+DqHzvbfvHaqeBHJmIgAn+Xr7XsTZJFgcS4fe9Gw/+pqam69vb2w8HMRywEEEAAAQT8FVCkfPjSn/d9z9/97EMAAQQQQAABBBBAAIHwCDD8D48zWRBAAAEEwiTwyS+P/pKU4u/ClI40CCCAQEgEOq5cd070jBwNSXCC+iXwO3nyyiMZ2n1+bV5n00bD/wnXeFVXZ/exYOYjFgIIIIAAAv4KSCH+9cpnez/i7372IYAAAggggAACCCCAQHgEGP6Hx5ksCCCAAAJhEnjhxZGLQigPhCkdaRBAAIGQCEhV66l99YJd9agpIUlAUJ8FTmfKik9u0U76vHGDDRsN/0dHxy739vYXn/b0AAAgAElEQVTcH8x8xEIAAQQQQCAQAYsWt+ni59pHAonBXgQQQAABBBBAAAEEEAitAMP/0PoSHQEEEEAgjAK/+uWxezQp3w5jSlIhgAACIRNYmJq70PjG1RMhS0BgnwRKU0TFX+1Uwzb8HxoeqhzoHyjzqUgWI4AAAgggEEIBKcRvXfls71+EMAWhEUAAAQQQQAABBBBAIEABhv8BArIdAQQQQEA/Ap/4p5HPK4rygn4qohIEEEAgMIHh5t5zvfXt5YFFYXcwBLbEiSv/WqSG7bX/ff3950aGhzn7YBweMRBAAAEEgiXQcPmzvYeCFYw4CCCAAAIIIIAAAgggEHwBhv/BNyUiAggggECEBF54cWxcCGmPUHrSIoAAAqEQ0G78sKZtdnyqKBTBiem9QIJF3PjePnWP9zvuvnKj1/739HRXjI2NB/VNA3eviBUIIIAAAghsLGBRxMmLn+k9hxMCCCCAAAIIIIAAAgjoU4Dhvz7PhaoQQAABBHwUeOGfRv+LUMS/+LiN5QgggIDuBTzLnvraVyp5yi7CJ6UoYvKt/WpGMMvYaPjf2dlx1uWaPBXMfMRCAAEEEEAgUAFFyH+49Nm+5wONw34EEEAAAQQQQAABBBAIjQDD/9C4EhUBBBBAIMwCn3xx9DtSiEfCnJZ0CCCAQFgEpoZcFa3n63gKPCza6yd5ba82mWqVQbsAsNHwv621vWJ6Zoozj/CZkx4BBBBA4F0BqRY+flHufCh+weU+0fiTP7mEDQIIIIAAAggggAACCOhPgOG//s6EihBAAAEEfBT4xD8O7VKs1g4ft7EcAQQQMJRAt7P5ymjHYFC/c95QADoo9ov5avO+JFEcrFI2Gv43N7ecm5ubLQ9WLuIggAACCCDgj4CaffCaKDo9odmKDgtFSV+JIS2Wn68+ceKf/YnHHgQQQAABBBBAAAEEEAitAMP/0PoSHQEEEEAgDAKfeHHkfyhC+V9hSEUKBBBAIJICQ3WvXoxZdi9lRbIIM+f+zVx55TG7FrQLGBsN/5uamioXFhbKzOxN7wgggAACERKIt42qRaeva9tObBLWhD23V6FI+R9V5eUfiFB1pEUAAQQQQAABBBBAAIENBBj+8/FAAAEEEDC8wCdeHL2mCLHf8I3QAAIIIHAXgcXZhcvXvnvlfqAiI/BUpqz41S1a0F7Fv9Hwv7Gx8ZLb7X4gMp2SFQEEEEDAjALajvdfUfMfkSJly13/XUNarYXVx4+3mdGJnhFAAAEEEEAAAQQQ0LMAw389nw61IYAAAgjcVeCFL484hFTO3XUhCxBAAIEoERjtGKjodrYEbQAdJSxhaaMkWVb89a7wDP8brjVcXV5avicsjZEEAQQQQMC0AtJW0KIWPTUosw8XCcWyxWsIKX/fWV7+x16vZyECCCCAAAIIIIAAAgiERYDhf1iYSYIAAgggECqBT/7TyN9KRfl4qOITFwEEENCjQHNFXePMiIs3noT5cDbFKVe+XuQJy2v/6+vraz0eT0mYWyQdAggggIAJBGRM4pxW+Hi1tuMDaSI2+bBfLUvZ6Swvz/drL5sQQAABBBBAAAEEEEAgZAIM/0NGS2AEEEAAgXAIvPDi6LgQwh6OXORAAAEE9CKgetSmmm+d36uXesxSR4Iimr+3Xy0OVr8bvfa/rq6uUVVVLngEC5s4CCCAAAJCbrm3Wi0+PS9Tt69cZIsNlEQqSnl1Wdn5QOOwHwEEEEAAAQQQQAABBIInwPA/eJZEQgABBBAIs8ALL448I4RyJsxpSYcAAgjoQmB6xHWupaKuXBfFmKUIKabOHlTTg9XuRsP/mtqaNqnJgmDlIg4CCCCAgDkFZPKWXq34mXZtyz07hCVmVzAVFCH+tsrh+EQwYxILAQQQQAABBBBAAAEEAhNg+B+YH7sRQAABBCIo8MkXx16SQj4bwRJIjQACCERUoLeu7eJwS9/xiBZhsuSv7VVdqVZhC0bbGw3/a2urezVNbAtGHmIggAACCJhPQC149ILMfzhOxtvuCVn3Uo45y8uzQxafwAgggAACCCCAAAIIIOCzAMN/n8nYgAACCCCgB4Ff+7IrQ5Uelx5qoQYEEEAgUgJSCFfD65cXluYWcyNVg9ny/k2+vHEgSdsTjL43fPK/pnpUSsFAJRjQxEAAAQRMIqBlHbymFZ+ekPaiQ0IoGWFpW8qnnOXlr4QlF0kQQAABBBBAAAEEEEDgrgIM/+9KxAIEEEAAAT0KvPDl0Y8JKf5Bj7VREwIIIBBOgeWFxat1/345dE/1hbMZA+T6jVz1yuN2sfJdyQH/2mj473RWzymKSA44CQEQQAABBKJaQCakj2nFzzRqW0/kCGvC3gg0+69Oh+MjEchLSgQQQAABBBBAAAEEEFhDgOE/HwsEEEAAAUMKfOLFkTcUoXzQkMVTNAIIIBBkgYnu4bMdbzedCnJYwq0h8LhNVvzGVu1kMHA2Gv5XO6ulUAT/vRYMaGIggAACUSggd7z/irr7w5pM3vxAhNvziMTEdOexY/MRroP0CCCAAAIIIIAAAgggIAR/mMSnAAEEEEDAeAIff3F8m1VoPcarnIoRQACB0Am0VtbXTQ1OHA5dBiKvCJQky4q/3hXa4b+maQu1tbWJiCOAAAIIIHCrgEzPb1X3PDMgsw4WCYt1i150FCF+rsrh+D96qYc6EEAAAQQQQAABBBAwswBPkpj59OkdAQQQMKjAJ14c/XVFiL80aPmUjQACCIREQGqyreZb57drmhYXkgQEvSmwKVZc+XqxGtLX/i97lica6hvskCOAAAIIICCsCXNq0RPV6vb3pylxKbq85KcI8VqVw/E4p4UAAggggAACCCCAAAKRF2D4H/kzoAIEEEAAAR8FXvin0UqhiBM+bmM5AgggEPUC867p89d/UO2I+kYj2GCcRba8sU8rCkYJ6732f8nt7r/W2Lg1GDmIgQACCCBgTAGZe2+1WvDkvEzfea8QQv8X+zyebOeDD44ZU5uqEUAAAQQQQAABBBCIHgGG/9FzlnSCAAIImELgk18eKZRSaTFFszSJAAII+CHQ39hVOXi9q8yPrWzxQkARYvqtA2qaF0vvumS94f/C/HxH040b+XcNwAIEEEAAgegSSN3SqxY+065tObZdWGIN9c8BRdN+qerkyS9F14HQDQIIIIAAAggggAACxhNg+G+8M6NiBBBAwNQCL3x57FNCyj8zNQLNI4AAAhsKyIXrbziH5qdmdwEVGoFX96quNKuwBRp9veH/zOxsU2tLy95A47MfAQQQQMAYAuruRy/K/J+IlQn2e4xR8RpVSvmGs7z8Q4atn8IRQAABBBBAAAEEEIgSAYb/UXKQtIEAAgiYReCFfxq9IhSx8upLfiGAAAIIrCOwvLhUU/faxVKAQiPwhXx542CStifQ6OsN/6enpura2tt1+b3OgfbMfgQQQACBdwS07IPXtMKnJmRm8SEhlIyocJEy11lePhgVvdAEAggggAACCCCAAAIGFWD4b9CDo2wEEEDAjAIvH3xrz/TW1H/oO2xLGi1OO2pGA3pGAAEEvBWY7B8723bx2ilv17POe4Ffz9UuP2GX93u/Y+2V6w3/J1zjVV2d3ccCjc9+BBBAAAF9CcgE25hW+GSjts2RI6wJ0fiGl19xOhxf1Jc61SCAAAIIIIAAAgggYC4Bhv/mOm+6RQABBAwt8FLp+f+mSOVPV5qQihidyUls6i/NSB4t4iKAoQ+W4hFAIGQCHVeuV030jDBEDrLwY5laxW9ukScDDbve8H90dOxyb29PwJcLAq2P/QgggAACwRGQ2x98W939qCpTtjwQnIi6jfKm0+F4SLfVURgCCCCAAAIIIIAAAiYQYPhvgkOmRQQQQCBaBM6UXLgihLzzlf+KMjK7OfFG72Fb8mhRCm8EiJYDpw8EEAhYQNNkb92rlRnqspoacDACvCtQkiIq/nqnGrLh/9DQ8IWBgf4TkCOAAAIIGFdApue3qcXP9MmcQ0VCseQatxPfKrd4PFuuPvjgkG+7WI0AAggggAACCCCAAALBEmD4HyxJ4iCAAAIIhFTg5ZKKQimsLV4kGZndknijpyQjZaww7YgX61mCAAIIRLXA4tTchWtvXGWQHMRT3hQn3v56kXrnZTQfc6z35H9ff/+5keHhch/DsRwBBBBAINICMfHzWsGTTs+O96cpcSmHI11OJPIrivJLVWVlX4pEbnIigAACCCCAAAIIIICAEAz/+RQggAACCBhC4Ezphd8UUn7Ol2KlUIZntiQ0D5TaU0YKUrgI4AseaxFAIKoEhpp7z/XVtzNMDtKpJlhky/f2aUWBhltv+N/T3V0xNj4e8JsFAq2P/QgggAAC3gmom++pkUVPzcn0nfcIIeK92xWdq6QQ3612OB6Jzu7oCgEEEEAAAQQQQAAB/Qsw/Nf/GVEhAggggIAQ4szhynNCEQ5/MaQihmc2JzYPlGakjBTwRgB/HdmHAAIGFVCEbHrT2Trnmgl4YG1QgaCWrQg589YBLeCvUlhv+N/Z2XHW5Zo8FdSiCYYAAgggEFyBlM29auHT7VruvduFJTY/uMGNHW1JCHuDw+EydhdUjwACCCCAAAIIIICAMQUY/hvz3KgaAQQQMJXANw5dztMsnt5gNb1yEWB6S1Jzf6ktdWx3Smmw4hIHAQQQ0LOAuuxpqHml8qCeazRSba/sVScyrMIeSM3rDf/bWtsrpmemePI/EFz2IoAAAiESUHd/+KLMfyRWJthWnvLn11oCivJRZ1nZV8BBAAEEEEAAAQQQQACB8Asw/A+/ORkRQAABBHwUeLn0wi9LKb/o4zavlkuLZWh6c3zLOxcBUrkI4JUaixBAwKgCU0OuitbzdQyVg3CAn9+lNh1KFnsDCbXe8L+5ueXc3NwsX9MQCC57EUAAgSAKyMz9jWrx0+NaZvFBRSi2IIaOylBSym9Ul5c/E5XN0RQCCCCAAAIIIIAAAjoXYPiv8wOiPAQQQAABIc6UVL4uhHg41BbSIoamNye29JfaeSNAqLGJjwACERPodjZfGe0YvC9iBURJ4l/L1S4/aZf3B9LOesP/pqamyoWFhbJAYrMXAQQQQCAwARmXPq4Wn74m88pyRExiQJe9AqvEkLvdIjEx1Xns2LIhq6doBBBAAAEEEEAAAQQMLMDw38CHR+kIIICAGQRev+9y2pzbMxXuXqVFGZzektjaX8JXA4TbnnwIIBBiASmG675zybK84M4OcaaoDv+YTVb85lYtoLcorDf8b2xsvOR2ux+IakCaQwABBHQqILc/+La6+1FVpmzh9+EAzkgKcbra4fhWACHYigACCCCAAAIIIIAAAn4IMPz3A40tCCCAAALhE3ippPIjihBfDV/GOzNJixic3pzY2ldqSxvfnVoSyVrIjQACCARDYHF24fK1714J6Kn1YNRh5BiHkrRzn8+XAb2af73h/7VrDVeXlpb5Lmkjf0CoHQEEDCUg03e1qXuf7ZNZB4uEYs01VPE6LVYK8WK1w/GLOi2PshBAAAEEEEAAAQQQiFoBhv9Re7Q0hgACCESHwEsl57+qCOUjeulGWpSBqc1Jrf2lGenju1O4CKCXg6EOBBDwWWCsY7Ciy9kc0JPrPieNog2b4sTbXy9S7w2kpfWG//X19bUej4d/xgSCy14EEEDgbgIxcfNa4VNObcf7UmUsF3zvxuXHz4ecDscWP/axBQEEEEAAAQQQQAABBAIQYPgfAB5bEUAAAQRCL3CmpNIlhMgIfSbfM0hFDExtWbkIYOMigO987EAAAR0ItFQ0XJseGT+gg1IMV0K8RbR+f59aGEjh6w3/6+rqGlVV3R9IbPYigAACCKwtoG6+t0YrfGJOpO+8RyhKPE6hE9A07WTNyZPnQpeByAgggAACCCCAAAIIIHC7AMN/PhMIIIAAAroVeKmk8oOKEG/otsBbCrt5EWBr0spXA2RM7Eo5bISaqREBBBDQPOqN6m+d34OE7wKKlLNvHdRSfN/54x3rDf9ramvapCYLAonNXgQQQACBHwvI5M19WvHTbdrme7YLa1w+NmET+IzT4fhvYctGIgQQQAABBBBAAAEEEBAM//kQIIAAAgjoVuBMSeVfCiF+XbcFrlOYVET/1Naktr7SjIyJXalcBDDaAVIvAiYTmBl1nWs+WxfQd9ebjOzddr+1V5uwWaXd3/7XG/7X1lb3aprY5m9c9iGAAAIIvCOg7f7wRW3Xw7Ey0X4PJhERqHc6HPz3UEToSYoAAggggAACCCBgVgGG/2Y9efpGAAEEDCDwcsmF61LIvQYodd0SpaL0T21NbOs7Ys+Y2JnMH3wZ+TCpHYEoFuita7s43NJ3PIpbDElrn9+lNR1K9v+fU+s++V9dPSqFyA5J0QRFAAEEolxAZu1vVItPj8nMvQeFFH5f0IpyprC1p2paUe3Jk61hS0giBBBAAAEEEEAAAQRMLsDw3+QfANpHAAEE9CrwUum5fYq0NOq1Pr/qsip9rtzE9v7SDNvEztRDfsVgEwIIIBAagclr3708tzi7uDU04aMz6q9u1i4/lSXv97e79Yb/Tmf1nKKIZH/jsg8BBBAwnUB8+oRa9FSDuq08W7Em7DNd/3pu2GL5pPPEiS/ouURqQwABBBBAAAEEEEAgmgQY/kfTadILAgggEEUCLx+u/HWpiJXX/kflL2lV+iZXLgIcttkm8lO4CBCVp0xTCBhLYHnBfbXu3y/xWmQfju1Rm6z4ra3aSR+2vGfpesP/6upqTQhh8Tcu+xBAAAGzCKjbTr0tCx5VZUruA2bp2XB9Svm6s7z8w4arm4IRQAABBBBAAAEEEDCoAMN/gx4cZSOAAALRLnCmpPL7QoiHor3Plf6kVemd2prY0Vtqs7l2cBHADGdOjwjoVWCiZ/hsx5WmU3qtT291HUyS576Qr5X7W9daw39N0xZqa2sT/Y3JPgQQQCDqBdJ3tanFz/RpOYeKhGLNjfp+jd+gOjUzk9z2yCNu47dCBwgggAACCCCAAAII6F+A4b/+z4gKEUAAAdMJvHa0KmlRXZwzXeNCCM0qeqdykzr6jthtrh3JvBHAjB8CekYgwgLtF6/VuvrHSiJchiHSZ8fIq2f2aH6/LWGt4f+yZ3miob6B76g2xCeAIhFAIGwC1rgFrfCJKm3nB1JlbCr/jAobfHASSSEer3Y4XgtONKIggAACCCCAAAIIIIDARgIM//l8IIAAAgjoTuDrJeeetAjLt3RXWJgLeuciQHLHQGmGfXxnysEwpycdAgiYVEBTZXvtK+fzNE2LNymB123HCdn2xgGtwOsNty1ca/jvdrsHGhsbeZLVX1T2IYBAVAlom++pkcVPzWppO1cuWiVEVXMmakYqyt9Ul5W9YKKWaRUBBBBAAAEEEEAAgYgJMPyPGD2JEUAAAQTWEzhTcuFvhZAfR+jHAtIielx5yZ39RzLsru1cBOCzgQACoRVYcM2cb/yB0xHaLFEQXcq5swe1ZH87WWv4vzA/39F040a+vzHZhwACCBhdQCbl9KvFz7TKLfdtE9bY3Ubvh/pvCrQ4HY5iLBBAAAEEEEAAAQQQQCD0Agz/Q29MBgQQQAABHwXOlJxvEUIp9HGbaZZrFqVnKi+ps+9Ipt21PZE3Apjm5GkUgfAKDF7vquxv7CoLb1bjZftmsWfcHqtk+lP5WsP/2dnZppaWlr3+xGMPAgggYGQBbdfDF7XdH46ViXa/v07FyP1Hfe1W617n8eM3or5PGkQAAQQQQAABBBBAIMICDP8jfACkRwABBBB4r8DLRy/ukarWhIt3AtKidE/mJXX1HLFlTm1PPuDdLlYhgAACdxeQQi5ef7NqYGFyjqfQN+D663ztekmS3Hd30TtXrDX8n56aqmtrbz/sTzz2IIAAAkYTkJn7GtU9z4xJe/FBIRS70eqnXu8FFEV5oaqs7G+838FKBBBAAAEEEEAAAQQQ8EeA4b8/auxBAAEEEAiZwEuHKz+hKOILIUsQxYE1i6VrMi+xu/+oPdO1LYmLAFF81rSGQLgEPO6lmtpXL5aGK58R83xyi7x0OlN7wJ/a1xr+T7jGq7o6u4/5E489CCCAgCEE4tIm1OLTDTLPkSVjEvcbomaKDFxAym87y8ufDDwQERBAAAEEEEAAAQQQQGAjAYb/fD4QQAABBHQl8FLJhW8pQvKHQgGeimZRuia3J3b3l2ZyESBAS7YjYHaByYGxs20Xrp0yu8N6/T+SoVX8Tp486Y/PWsP/0dHRy729vff7E489CCCAgJ4F1O2n3pYFj3lk8pbjeq6T2kImMOt0OFJDFp3ACCCAAAIIIIAAAgggcFOA4T8fBAQQQAABXQmcKamcFkLwh0JBPJV3LgIkdfeWZmZObUvkjQBBtCUUAmYR6LhyvWqiZ4Sn0dc48INJ8twX8rVyfz4Law3/h4aGLwwM9J/wJx57EEAAAb0JaGk72uWen+zVsg8WCkvMVr3VRz3hFbBIeepqeXlFeLOSDQEEEEAAAQQQQAABcwkw/DfXedMtAgggoGuBM0cqHUIT53RdpMGLU61K19T2xO6+EnvW5LZkXrNq8POkfATCJSCl6K17tTLds+RJC1dOo+TJipVXXy7W7vGn3rWG/319A+dGRob8ukzgTw3sQQABBIIuYIld1IqevKptf3+qjE8rCXp8AhpXQFH+p7Os7A+M2wCVI4AAAggggAACCCCgfwGG//o/IypEAAEETCNwpuTCHwgh/9A0DUe4URlj6ZzMS+ruO2LPduXxfasRPg7SI6B7gYXp+QuN33+bJ9JvO6k4i2h7Y59a4M8BrjX87+npqRgbG/PrawT8qYE9CCCAQLAEtC3HamXhUzNa+q6VC1EJwYpLnKgSqHQ6HI6o6ohmEEAAAQQQQAABBBDQmQDDf50dCOUggAACZhY4U3L+rBAKA49IfAhiLB3jeUk9/Udt2ZNbk3gjQCTOgJwIGEBgqKX3XF9dO0+l33JWUsi5igNasj/Ht9bwv7Oz46zLNXnKn3jsQQABBMItIJNz+tWiZ1rllvvyhDXWr4tQ4a6ZfJEVSFCUtAtlZTORrYLsCCCAAAIIIIAAAghErwDD/+g9WzpDAAEEDCXw0gMXE5UFbd5QRUdpsdKqdExuT+7pLbXlTOYl7YvSNmkLAQT8FGj6YXXz3Ph0sZ/bo3LbN/aoY5kxIsvX5tYa/re1tldMz0xxEc5XTNYjgEBYBdT8Ry7J/IetMjHz3rAmJpnhBaQQj1c7HK8ZvhEaQAABBBBAAAEEEEBApwIM/3V6MJSFAAIImE3gTGnlw0KK183Wt977Xb0I0F1qy5nmIoDej4v6EAiLgLqsNtS8cv5gWJIZJMlf5auNpUnC57emrDX8b25uOTc3N8vbFQxy9pSJgJkEZNa+62rh06Mya89BIRS7mXqn16AK/KXT4fjNoEYkGAIIIIAAAggggAACCLwrwPCfDwMCCCCAgC4EvlF64c80KT+li2IoYk0B1So6Jren9PQdsW2a2pq0FyYEEDCvwMyQq6L5fB1Pp//oI/CJXHnpGbv2gK+fiLWG/01NTZULCwtlvsZiPQIIIBASgfi0CbXwqQa5rTxLxiT6fMkpJDUR1OgCTqfDcczoTVA/AggggAACCCCAAAJ6FWD4r9eToS4EEEDAZAIvH668JBVxv8naNmy7mlVpd+1M7e0rydg0tTWRiwCGPUkKR8B/ge6alsujbQP8vi2EeNimVXxqq/T5MsRaw//GxsZLbrfb54sE/p8kOxFAAIE7BdS88quy8LFlmbL1OD4IBF3A48l2PvjgWNDjEhABBBBAAAEEEEAAAQQEw38+BAgggAACERf4l/sup8W7PVMRL4QC/BLQrKLdtTOlt6/UtmkqlzcC+IXIJgQMKCCFGKn/94tieWEpx4DlB7Xk/Uny3N/maz6/qn+t4f+1aw1Xl5aW7wlqgQRDAAEEvBDQ0ne0y6JneuWm0gKpWPK82MISBPwSkIrydHVZ2Tf92swmBBBAAAEEEEAAAQQQ2FCA4T8fEAQQQACBiAucOXz+UaEor0W8EAoIWECLsbS5diT19ZZmbp7OTdgTcEACIICArgWW5hYv179+2fRP/2fFyqsvF2s+D+zXGv7X19fXejyeEl0fPMUhgED0CFhiF7WCx6u0XQ8ly7jU0uhpjE50LvD/Ox2OX9N5jZSHAAIIIIAAAggggIAhBRj+G/LYKBoBBBCILoEzJec/I4TyO9HVFd1oMUqba0dyX2+pbfN0bhIXAfhIIBClAqMdgxXdzmafX3kfTRzxitL+/f2e3b72tNbwv66urlFVVb5X21dM1iOAgE8C2uajtbLo9IyWvmvlu9cTfdrMYgQCF6h2OhxHAw9DBAQQQAABBBBAAAEEELhdgOE/nwkEEEAAgYgLnCk5f0EIhe8TjfhJhK4A9UcXAfqOZG6e3sIbAUInTWQEIiPQXFF/bWZk4kBksusi6/zZA2qSr5WsNfyvqa1pk5os8DUW6xFAAIG7CciknAG1+OkWueX+PGGN5feZu4Hx85AKxM3NZV76iZ+YCGkSgiOAAAIIIIAAAgggYEIBhv8mPHRaRgABBPQk8NIDFxOVBW1eTzVRS2gF1FhL6+SOpP6bbwTYwhsBQqtNdATCI6Cp6o3qb5439Rs+vlGsjWbGymxfxNca/tdWV/dqQmzzJQ5rEUAAgY0E1F0PX5K7H7HKxMx7kUJALwKKpj1RdfLkq3qphzoQQAABBBBAAAEEEIgWAYb/0XKS9IEAAggYVOAbpZc+oEn1TYOWT9kBCqhWpdW1K7m/tzRzy8yWhOIAw7EdAQQiKDAzPnmu+Ye15REsIaKp/2KXbDyarPn0uv41n/yvrh6VQvh0iSCijZMcAQR0KSDte65re58d1WzFB4RiydRlkRRlagEpxGerHY5PmRqB5hFAAAEEEEAAAQQQCIEAw/8QoBISAQQQQMB7gTMlF/5ACPmH3u9gZbQKaDHWlomdyQN9R5aXCK0AACAASURBVDJypzcnFkVrn/SFQDQL9Ne1XRxs6TPl17j8yhbt0rOZ8gFfznet4b/TWT2nKCLZlzisRQABBG4KxKVOqIWnr8ltjkwZm+TTZSQEEQi3gCLlparyclP+O0O4rcmHAAIIIIAAAgggYC4Bhv/mOm+6RQABBHQn8FJJ5RuKEB/UXWEUFFEBLUa5eRGg90hm7szmBC4CRPQ0SI6A9wJSiqnG712ZWZxdyPN+V3SsfNgmKz61VTvpSzdrDf+rq6s1IYTFlzisRQABcwto28uvarsfW5YpWxmkmvujYLjuF+32+Mb9+5cMVzgFI4AAAggggAACCCCgYwGG/zo+HEpDAAEEzCBwpqRyRgiRYoZe6dE/ATVGaXHtSh3oPWLLndnERQD/FNmFQPgEPAvuq7X/fume8GXUR6b9SfLc3+ZrPn3twe3Df03TFmpraxP10RFVIICAngW0tO0dWvGzPSKnpEBarKa7cKXns6E27wUUIR6scjjOer+DlQgggAACCCCAAAIIIHA3AYb/dxPi5wgggAACIRN4ubTymJTiasgSEDjqBLRYpXliZ+pg71Fb7kwOFwGi7oBpKGoEJnpGz3ZcaTwVNQ150UhWjKh6eY96zIul7y65ffi/7FmeaKhvsPsSg7UIIGAiAUuMWxY+cVXd8cFkGZ9WaqLOaTVaBaT8787y8j+N1vboCwEEEEAAAQQQQACBSAgw/I+EOjkRQAABBG4KnDl87gWhWD4PBwL+CKxcBBjfmTrYd8S2dWZTQqE/MdiDAAKhE2i7eK1msn/MNMOpWEV2vLlfy/dF9Pbhv9vtHmhsbMz1JQZrEUAg+gW0LUdrZeGTM1pGwVEhZVL0d0yHZhFQhHityuF43Cz90icCCCCAAAIIIIAAAuEQYPgfDmVyIIAAAgisKfBSSeVXFSE+Ag8CgQqosZYbE/kpQ30lXAQI1JL9CARLQNO0jppXKnOlqiUEK6bO4yycPaD69Mr+24f/C/PzHU03bvh0gUDnJpSHAAL+CiTlDKjFT7dom+/LEzFxBf6GYR8COhcYdTocOTqvkfIQQAABBBBAAAEEEDCUAMN/Qx0XxSKAAALRJfBySWWbFGJ3dHVFN5EWWLkI4NqZMtR9xJY3tymBPyyP9IGQ39QCc67pyqYfVJeZBeHlPdpIVoz0eohx+/B/dna2qaWlZa9ZvOgTAQTuFNDyH76k7nrYKpKy7sUHAVMIWK17nceP3zBFrzSJAAIIIIAAAggggEAYBBj+hwGZFAgggAACdwp8u7Qyd0mKfmwQCKWAZ+UiQH7KUG+pLW82h4sAobQmNgLrCQw0dZ8fuNbpMIPQX+zUrh1NkQe87fX24f/01FRdW3v7YW/3sw4BBKJDQGbuadKKnhnRMvccEIolMzq6ogsEvBRQlI86y8q+4uVqliGAAAIIIIAAAggggMBdBBj+8xFBAAEEEIiIwEuHzz+lKMo3I5KcpKYUUGMsTRO7U4b7jtjzZrLjeSOAKT8FNB0ZAem+/qazf35yNupfZ/8rm+XFZ7O049463z78n3CNV3V1dh/zdj/rEEDAwAJxqS618KkGueOkXVoTvb40ZOCOKR2BtQUU5e+cZWUfhwcBBBBAAAEEEEAAAQSCI8DwPziOREEAAQQQ8FHgTEnlnwghftfHbSxHICgCKxcBxnanDvcfydg2m53AV08ERZUgCKwv4Flaqq399sWSaDd6OEOe/VSedsrbPm8f/o+Ojl7u7e2939v9rEMAAeMJaHnlV7Xdjy3LtK1eXxQyXpdUjIBPAk6nw8HFN5/IWIwAAggggAACCCCAwPoCDP/5dCCAAAIIRETgzOHzPxCK8v6IJCcpArcIeOIsTa781OHeUtu22ex4LgLw6UAgRAKugfGz7RcavB6Mh6iMkIbdl6Sc+2K+p9zbJLcP/4cGhy8MDPaf8HY/6xBAwBgCMm17h1r8TI/cdGS3UCzbjFE1VSIQPoFUjyfx7IMPLoYvI5kQQAABBBBAAAEEEIheAYb/0Xu2dIYAAgjoWuClksopRYg0XRcZguIe+kapSNmWKJr/uU80frHnjgz7P75dFH4kV7R+beDmz1fWp+Un3VznmVNFzZ92iO7vjNyxr/xL+0XOvRk3//p0x7x44+kakXNvurjnj4tEYk7cu39t5edH/6BAZB5Kvblm5dfqupmueXHu+cYQdG2ckKsXAbqPZGyfz0qI+leUG+dkqDRaBDqvNl0d7xq+J1r6ub2PrBhR9fIe1eunF28f/vf3D5wbHh7y+vJAtDrSFwJRIWCJWdIKHn9b2/lQsoxPK42KnmgCgdAJOJwOR2XowhMZAQQQQAABBBBAAAHzCDD8N89Z0ykCCCCgG4GXD1ful4q4ppuCwlTIymC/+KN5N7OtN/xfGfbHpsSIq59uEdsezha7ntwkOl8ZFr3fHb05yF+e9bw7tF8te2Xwb9+fevNiQNaxtHf3rPx883Gb6PvBmNj1xKabFwpGq6bE0U8XiJ7vjr7n8sGtMda6XBAmIl2lUeMs18d2p470l9q2z2bFcxFAV6dDMUYVkJroq3n1fKq2rKYbtYeN6o61iI4396le/35x+/C/p6enYmxs7GQ02tATAmYRkJuO1mnFp6e19F1HhRDv3ODkFwIIbCigSPkbVeXlfwUTAggggAACCCCAAAIIBC7A8D9wQyIggAACCPgo8PWSyp+zCPHPPm4z9PJbn8LXluWaw//VywFjNVNrPoG/cjEgaVP8e57+X4273qWA1J1JouX/9os9v5gnOs4MiYTsuPc89b+KerfchsYPQvFqnKVxbHfqaH+JbftsNhcBgkBKCBMLLE7PXbz2/atR+l3XcvHsAS3B2+O9ffjf2dlx1uWajOqvRvDWhnUIGEogKXtALTrdom19YKuwxBUaqnaKRUAPAoryVWdZ2U/roRRqQAABBBBAAAEEEEDA6AIM/41+gtSPAAIIGFDgzOHKzwtFvGDA0v0uefXJ+tmeBZFWkLzm8H/ldfw7Ppyz4cUAt2v55lsBRt6eulnLyvrS380XK389cVO8sMQqYuTtyZuXB1bi3frkf+e3h0Vuuf2Op/5X4mx0icDvpqN048pFgIndqaPdR+w75jPjdkVpm7SFQEgFhlt6z/XWtUfl6+1fLlaHs2LFJm8Abx/+t7W2V0zPTPHkvzd4rEFABwLarg9dUnc/ahGJmffpoBxKQMC4Aopyw1lWtte4DVA5AggggAACCCCAAAL6EWD4r5+zoBIEEEDANAIvl1RWSiFOmKXh1QH9ROPMzZazStPXHPCvXBBY62er+2OSre8O9lftVn+28v9vf+3/6lcFJObEiemOeTFeP3Pzqf/+/xi/+fUDKxcFVr5SwPlHbe8O/1fi3Hq5wCxn5G+fnnfeCDDWd8S+nYsA/iqyz6wCTT+sbp4bny6Otv4/t1O9dixFHPCmr9uH/83NLefm5maj8lKENx6sQcAIAtJe3KQWPzsiM/fsF4olywg1UyMCRhBQPR5b7YMPThqhVmpEAAEEEEAAAQQQQEDPAgz/9Xw61IYAAghEqcCZksp5IURilLZ3R1srr+uPTYm5OVRfef3+esP/lXUp2xLfczHg1q8LWBhZumMwvzr8nx92izeerhGrr++f7V24+f9Xf63EOfrpgptP/W99f6ZYHFu6+aOVrwVYqWvl1z1/XCRik63v+VoBs5xRMPr0xCk3LwL0l9p3zGXF7wxGTGIgEM0C6rLnWs0rlV4NyY3k8Mub5MX/lK159bUGdwz/m5oq5xYWyozUL7UiYAYBGZcyqRWerpfby+0yJinqft8ywxnSo/4FpMXy/uoTJ36o/0qpEAEEEEAAAQQQQAABfQsw/Nf3+VAdAgggEHUCLx85d0hqlrqoa2ydhm59av/WJdqyvOPp/7We/F+5EJCWnyQ8c+qaQ/nbX9d/+2WA1ZwrXwGw8tR/7Wc6bg75Z7rmxdyA++bXAtw6/F9Zz5P/gX861TjLtZGC1PGBI/Ydc/Y4LgIETkqEKBWYGXZVNJ+ri6rX3H/ILs7+bq56ypsju33439jYeMntdj/gzV7WIIBA6AW07eVXtd2PLcuUrV5d6Al9RWRAIIoFNO23nSdPfi6KO6Q1BBBAAAEEEEAAAQTCIsDwPyzMJEEAAQQQWBU4U3rxZ4XUvmJWkfVe7b/isTKg3/Xkpndfxb/6/2+/KLA68F/Zc/vbBBKy494TY2XNrU/9N36xR6xcKFjvyf/lWc973hhg1nMKZt+eOMu1sYKU8f4jmVwECCYssaJGoLu65fJo+8D90dLQniR5/u/zNYc3/dw+/L92reHq0tLyPd7sZQ0CCIRGQKZt61CLn+2ROaW7hcW6LTRZiIoAAmsIfM3pcPwXZBBAAAEEEEAAAQQQQCAwAYb/gfmxGwEEEEDAR4EzJZV/JYT4NR+3Rc3yjYb/q6/sH6uZEueeb7w5pF956v/WXytvAGj/+pDY/mj2zb+8+pT+rWtH3p68uX/11+pT/6tfA7CaxxKrvHvR4PbcUQOus0beuQiQOt57xL5zwR63Q2flUQ4CERGQQo42vH5ZW5pzb4pIAUFOao+Vzm8Wa0e9CXv78L+hob5medlT6s1e1iCAQBAFFOuSVvTE2+qODyaJ+PQjQYxMKAQQ8F7gutPh2O/9clYigAACCCCAAAIIIIDAWgIM//lcIIAAAgiEVeBMyfm3hFC8eh1yWAvTSbKVIf7Kr9VBfbjKWrkgsO2DWWt+tUC4ajBbHjXe2jBSmDIxUGrbOWeL5yKA2T4A9PseAffcwpWG16/cFw0ssRbR+eY+dZc3vdw+/K+rq2tUVZXBhzd4rEEgCALapqN1sujJaS1j98rAPzkIIQmBAAKBCCQmJjuPHZsPJAR7EUAAAQQQQAABBBAwuwDDf7N/AugfAQQQCLPASyWVE4oQtjCnNUy6lSfwCz+SK1q/NiBWXtEfjl+rXyMw0zX/njcGhCM3Od4RUOMtDSOFqRP9pfZd87a47bggYEaBsc7Biq6q5pNR0Lv77AE13ps+bh/+19TUtEkpC7zZyxoEEPBPQEnKHvQUPdWi5T6QK6zxhf5FYRcCCIRCwKJpJ66ePHkxFLGJiQACCCCAAAIIIICAWQQY/pvlpOkTAQQQ0IHANw6ez9esSrsOSqEEBHQrcPMiQFH6RF9pxq6FDC4C6PagKCwkAq3n6humhicOhiR4GIN+vVgb3hQr7/o1BrcP/2urq3s1IfiO8TCeFanMI6Dlf+iSuuvDFpGUFRVvGTHPydGpqQQU5ZedZWV/b6qeaRYBBBBAAAEEEEAAgSALMPwPMijhEEAAAQTWF3i55NyTUli+hRECCHgnsJxgaRgrTJ3oLbHnL9riGAh6x8YqAwtoqtZc/c1zxQZu4Wbpf75La7gnWd71EsMdT/5XV49KIbKN3j/1I6AXAZlZ3KQWPj2iZe/fpwiFv7f0cjDUgcB6Aoryd86yso8DhAACCCCAAAIIIIAAAv4LMPz3346dCCCAAAI+Cpwprfy0kOJ/+riN5QggIITwJFjrRwvSXH2ltvwFWywXAfhURK3A3Oj0uaaz1eVGbvCXNsuL/zlLO363Hm4f/ldXV88KIVLuto+fI4DA+gIyLmVSK3iqXu44aZcxSQewQgABQwlccDocZYaqmGIRQAABBBBAAAEEENCZAMN/nR0I5SCAAALRLHCm5MJLQshno7lHekMgHALLCZb60cJUV3+pPX8hgzcChMOcHOEV6G/ovDB4o/tEeLMGL9tDGeLsf89TT90t4hrDf00IYbnbPn6OAAJ3Csi8siq14Am3TN1q2N87OFcEEBDTTocjHQcEEEAAAQQQQAABBBDwX4Dhv/927EQAAQQQ8FHgzOHKJqGIPT5uYzkCCGwgsBxvqR8rSnf1HcnYvZAelwcWAlEiMN3wvben3DPzhnzLxZ4kcf7v81XH3c7i1uG/pmkLtbW1iXfbw88RQODHAjJte6da9HS33HRkt7BYDfn7BeeJAALvFbAIsfuqw9GBCwIIIIAAAggggAACCPgnwPDfPzd2IYAAAgj4KPDlnW8lpGTELvi4jeUIIOCDgCc+pm6kKHmy74h99yIXAXyQY6keBZYXlqrq/v3iMT3Wdrea7LHC+c1i9ejd1t06/Pd4PBP19fX2u+3h5wiYXsBiXdYKHr+i7nooScSlHzG9BwAIRJmAoihPVJWVvRplbdEOAggggAACCCCAAAJhE2D4HzZqEiGAAALmFnjpyPmjiqZUmVuB7hEIn4An3lo3Upw22VeaUbCYHrc1fJnJhEDwBCZ6hs92XGm66+vzg5cxOJFiFdn15n5t592i3Tr8X3K7B641NubebQ8/R8CsAlpOaZ1afHpapOcfEYqSbFYH+kYg2gWklP+jurz8T6K9T/pDAAEEEEAAAQQQQCBUAgz/QyVLXAQQQACB9wicKT3/s0IqX4EFAQTCL+BJsNaNFKVP9h1JL1xMi2O4GP4jIGMAAu0XG2tc/aOlAYSIxNalswfUuLslvnX4vzA/39F040b+3fbwcwTMJKAkZA16ik+3yLzjW6QlrshMvdMrAqYVUJSvOsvKftq0/dM4AggggAACCCCAAAIBCjD8DxCQ7QgggAAC3gmcKT3/Z0Iqn/JuNasQQCBUAssJ1rrRorTJviMZXAQIFTJxgyqgaVpn7bcrN2seLTGogUMc7N+K1KHNcWLzRmluHf7Pzs42tbS07A1xWYRHwBAC2s6HLmsFjyoyMes+QxRMkQggEEyBWqfDYbRLf8Hsn1gIIIAAAggggAACCAQkwPA/ID42I4AAAgh4K/DS4cpXFUU85u161iGAQOgFlhNjakeL06b6Sm2Fi6kxvBEg9ORk8FNgbmqmsukNZ5mf2yOy7TM7tIb7UuXBjZLfOvyfnpqqa2tvPxyRYkmKgA4EpK3whrrn2WEtc98+RbFk66AkSkAAgcgIuJ0OR0JkUpMVAQQQQAABBBBAAAHjCzD8N/4Z0gECCCBgCIGXSyrbpBC7DVEsRSJgQoHlREvtcHH61ECJvXAxjYsAJvwI6L7lwabu8/3XOh26L/RHBT6/SbvwU9nyxEb13jr8d7lcVZ2dnceM0h91IhAMARmbNKUVPV0nt520y9ikA8GISQwEEDC+gFWI4rcdjhbjd0IHCCCAAAIIIIAAAgiEX4Dhf/jNyYgAAgiYTuDLO99KSMmIXTBd4zSMgEEFlhIttSPF6dP9pfZCd2rMFoO2QdnRJ7B0/c2q3vnJWUNcJPtAhjz7e3naqY2O4dbh/+jI6OXevt77o+/Y6AiBOwVkXlmVWvCEW6ZuPS6E4M8l+JAggMB7BBQpn6wqL/82LAgggAACCCCAAAIIIOC7AP+R7bsZOxBAAAEEfBSo/b1/eHSwKu+12aE0H3eyHAEEIi2wnGStGSlMm+k9Yi9c4iJApI/D9PnVpeXamm9fKDECxJ4Ecf7vC9QN31Rw6/B/aHD4wsBg/4ZvCjBC39SIwLoCKXld6t5nu7ScI/nCYt2OFAIIILCegGKxfKrqxInPIoQAAggggAACCCCAAAK+CzD8992MHQgggAACPgrI5uf/kxDy34QQbs1t7Z6fSB6f6rW7J5oz48basu1TnZnbPW5rko9hWY4AAmEWWEq01owUpc30H7EXuVNjNoc5PekQuCkwOTB+tu1Cw4ZP1OuByh4jq7+5RzuyUS23Dv/7+wfODQ8PleuhdmpAIGgCSoxHK3zssrrzg0kiPmPDvx+ClpNACCBgeAFFiC9XORy/YPhGaAABBBBAAAEEEEAAgQgIMPyPADopEUAAAbMJyOaP/b4Qyh9t1Lf0KH3u2cShmf60OVd7tjLWkp022Z65ZX4icZPZvOgXASMILCdaakaK02f6j9iKF1Ni+fvUCIcWRTV2Xm2+Ot41eI+eW4oVsuvNA9rOjWq8dfjf09NTMTY2dlLPPVEbAt4KyJzSek/hU1PCtvuIUJRkb/exDgEEEFgRkEJcrHY4eBsOHwcEEEAAAQQQQAABBPwQYPjvBxpbEEAAAQR8E5A3nvuqUMRHfNv1o9Wa4lp2x/bNDaVMuTpt6kRrTuJEW1b2VI9tl1/x2IQAAkEX8CTGVA8Vp832HckoXuIiQNB9CXingJSiv+7VymTPkidDtz5SLp89qMVuVN+tw//uzo6z465J3b/RQLfeFBZxAZmUNaQVnm6WW49vlta44ogXRAEIIGBkgTGnw5Ft5AaoHQEEEEAAAQQQQACBSAkw/I+UPHkRQAABEwnI5ufeFkIE+wlNj7oU07UwkTg202tbHG/Pip1ozrJNdGVu98zHppiIl1YR0JXAUmJM9cje1Nm+EnvxUkoMbwTQ1elEVzGLM/MXr33v7eN67urfirXBzbFyy3o13jr8b2ttq5iemebJfz0fKLWtKaDtfOiytvsRRSbl3AcRAgggECwBTcqcmvLy0WDFIw4CCCCAAAIIIIAAAmYRYPhvlpOmTwQQQCCCArL5uXkhRGK4StA0y4B7JnZodiB9drI9S4y15KS62uxb5sdT+I7ycB0CeRAQQiwlWatH96bP9pbYipeSuQjAhyL4AsMtved669rLgx85OBH/bIdaf3+qOLRetFuH/83NLefm5mZ120twRIgSLQLSXnxDLTo9rGUf2KsIJSda+qIPBBDQj4BF005cPXnyon4qohIEEEAAAQQQQAABBIwhwPDfGOdElQgggIBhBWTnxzeLJc+gLhqQyvTyQkzvwliKy9Vl84y3ZCeOt+ZkT/fYdkpNWHRRI0UgEKUCKxcBRvamz/aX2va4k2IYFEXpOUeirea3aptmxib3RiL33XI+v0m78FPZct3vLH7P8P/Gjcq5+fmyu8Xk5whETCA2aVotfKpW2/E+m4hJPBixOkiMAALmENC0jzpPnvyKOZqlSwQQQAABBBBAAAEEgifA8D94lkRCAAEEEFhDQDY/tzLIOK9vHCnVpZjOxcmk0Zn+9IXx1qwYV0tWxnhH5rblufh0fddOdQgYT2ApOcY5sidtrv+wba87JYbvczXeEeqqYnXZ01jzSuV+XRX1o2I+kC7O/t429dR6td06/G9sbLzkdrsf0GMf1GRuAS3vRJVW8IRbpuatfM0Gf4Zg7o8D3SMQToH/5XQ4Ph3OhORCAAEEEEAAAQQQQCAaBPgP92g4RXpAAAEEdCwgWz72USGVL+u4xA1Lk5oytDwTNzg7lD4z3p4pJlqykyfas7bMjaTkGrUn6kZATwI3LwLsTZvrPWzfu5xs5SKAng7HQLXMDE9WNJ+rPam3kosTxPkvFaiO9eq6dfh/7VrD1aWl5Xv01gP1mFQgJa9L3fN0l7b52C6hWHeYVIG2EUAgsgL/6nQ4PhLZEsiOAAIIIIAAAggggIDxBBj+G+/MqBgBBBAwlIBs+dgfC6n8nqGK9qJYKZVZz4K1d2EiZWKq27Y8dmNTwnh7ZtZ0l32HpiqxXoRgCQII3CbgTrauvBFgvq/Uvnc5KSYLIAR8Eeiuabk82jZwvy97Qr3WHiOrv7lHO7JenluH/w0N9TXLy57SUNdEfATWFVBiPNruRy+ruz+UKOLSjyKFAAIIRFJASnm1urz83kjWQG4EEEAAAQQQQAABBIwowPDfiKdGzQgggICBBGTzx74mhPJTBio54FI1j6VrcSpxZLo3fWGiNcs63paTPtlu3+qeSbAHHJwACJhEYDk5tmpoT+pCf6lt7xIXAUxy6gG2KeVY/Xcuq0sL7k0BRgra9hhFdP9gv7ruU9O3Dv/rausaVU3V5dcXBA2EQLoUkDkl9eqepye1tPwjiqKk6LJIikIAAfMJSDnuLC/nMqj5Tp6OEUAAAQQQQAABBAIUYPgfICDbEUAAAQQ2FpDNz10WQtyHkxBCKiNLs/EDs0MpM66OLG28JSvZ1Z69aWYwdRs+CCCwvsByckzV4N60hYES276lpJhMrBBYT2BpbvFK/euX9fTPHM/ZA2rMevXeOvyvqalplVIWcroIhENAJtiH1T3P3BC5D2yR1viicOQkBwIIIOCrwJIQ9gaHw+XrPtYjgAACCCCAAAIIIGBmAYb/Zj59ekcAAQTCICCbnxsWQuSEIZVxUyhifnkxpmdxLGliqtu+NNaaHT/Rmp052WXboS1b443bGJUjEHyBpeSYquG9GQv9JelcBAg+b1REHOscrOiqaj6pl2b+rUgb2Bwnc9eq59bhf211da8mBJfB9HJwUVqH3PmBy+ruRxWZlKOnSzJRqk1bCCAQqIAU4li1w+EMNA77EUAAAQQQQAABBBAwkwDDfzOdNr0igAACYRaQN34hVSgx02FOG1XpNI+lxz2VMDzdnzE/0ZFpGW/OSne1Z291TyXw9HNUnTTN+CNw8yLAvrSF3lLbfk9CDF+r4Q9ilO5pPV/fMDU0cVAP7f3ZDrX+/lRxaK1a3vPkf3X1qBQiWw81U0N0CUhb4Q21+Jlhmb1/jxAW3XwtRnQp0w0CCIRCQLFYnqk6ceIboYhNTAQQQAABBBBAAAEEolWA4X+0nix9IYAAAjoQkO3PHRQeUa+DUqKuBKmJ8eX5+P65kZSpyQ67NtaSnTTRmp0zM5C+7ndLRx0CDSFwi4A7Ofbq8L70xf7SjP3LCVYuApj806F5tJaaV84VSiki/t87/3WTduGns+WJtY7k1uF/dXX1rBCC71s3+Wc3aO3HJE6rxadrtbwHbSIuSRcXYYLWG4EQQMA8Apr2286TJz9nnobpFAEEEEAAAQQQQACBwAUi/odhgbdABAQQQAABvQrI1ucfE5p8Va/1RWldbo87pntxPHF8qi/TPdacFedqzbJPdmVu97itSVHaM20h8B4Bd2rs1eE9XAQw+8diZnz6XPMPq8sj7fD+DHH203nqqbXquG34rwkhLJGul/zGFtC2nnCqhU8sitS8B/g8GfssqR4BBISQivI31WVlL2CBAAIIIIAAAggggAAC3gsw/PfeipUIIIAAAj4KyObnPiGEWA+gHQAAIABJREFU+IKP21geIgGpWnrd0wnDMwNpcxNtmZbxlk2pEx323MWJpJwQpSQsAhEXcKdarw7vsy32H7YdWE6w2CJeEAWEVaCvofPC0I3uNZ+6D1chRQni/D8UqI618q0O/zVNW6itrU0MV03kiS4BmbK1S9vzTJeWc3SXsMbwBqDoOl66QcDUAooQr1U5HI+bGoHmEUAAAQQQQAABBBDwUYDhv49gLEcAAQQQ8F5A3nj+z4Uif8v7HayMiIBUJpbnY/tnV75CoNOuTrRkJ461Z+fM9GTsjEg9JEUgRAIrbwQY2pfuHjhs37+coHARIETO+gorZxq+e3XSPTu/LVJ1ZcSImlf2qKVr5V8d/ns8non6+nq+riJSh2TEvIpFVQseu6zt+lCCiM84asQWqBkBBBDwQqDR6XAc8GIdSxBAAAEEEEAAAQQQQOBHAgz/+SgggAACCIRMQDY//3Uh5E+GLAGBQysghUddtnbNTySNzfbaFsfbsmLHmrPtk932bZ75WL6XOrT6RA+xwMobAYb2prv7D9sPeBKtGSFOR/gICiwtup31r12K2HA0RpE9P9ivbV+LYHX4v+R2D1xrbMyNIBOpDSIgc0rq1aLTk9JWsHKhJNUgZVMmAggg4K/AlNPh4N/T/NVjHwIIIIAAAggggIApBRj+m/LYaRoBBBAIj4Bsfv6SEPL+8GQjSzgFNM0ysDwbPzjdnzrnassS4605qa42+5b58ZTN4ayDXAgEQ8CdGvP20L6MpYES28HleEt6MGISQ18Crr7Rs+2XGk9FqCr17AHVulbu1eH/wsJCR1NTU36E6iOtzgVkgn1YLX76hsw9vlnExBfrvFzKQwABBIIrkJiY4Tx2bCq4QYmGAAIIIIAAAggggED0CjD8j96zpTMEEEAg4gKy+bk+IcTWiBdCAWEUUKaW52P6FsZSXK7OTM94a2bieGt29lS3fZeQgn/vCONJkMo/gXcuAqQtDZTYDy7HW7kI4B+jLnd1XL5ePdE7ciQSxX2tSB3IjRN3PNm/OvyfnZ1tamlp2RuJ2sipXwFt50OX5e5HhJaUw0VK/R4TlSGAQIgFFIvlYNWJE9dCnIbwCCCAAAIIIIAAAghEjQB/CB81R0kjCCCAgL4EpHzWKlpsHn1VRTURE1CEprktXQuTyaPTfRkLE22ZMWMtObapdlve0nw8A9aIHQyJNxJYuQgwuC9jqb/EdkiNt6ShZWwBTdO6al+5kKOpalK4O/mTHVrd8VR5+Pa8q8P/6ampurb29jt+Hu46yRd5AWkvbFaLnh4S2Qf2SGHZFPmKqAABBBCIrICiKI9UlZV9N7JVkB0BBBBAAAEEEEAAAeMIMPw3zllRKQIIIGAoAXn9F3cIq7XLUEVTbEQEpKYMLc3EDc4Nps2Md2SJsdbslMnWrM1zoyl8/3VEToSkawm4U+OvDB1IXe4/lHHIE2/lIoBBPybzUzOV199wloW7/F/cpF34mWx54va8q8N/17irqrO781i46yKfTgRik2bUwidrtG3vs4m4pIM6qYoyEEAAAV0ISCmfqy4v/0ddFEMRCCCAAAIIIIAAAggYQIDhvwEOiRIRQAABIwrIto8dF6pywYi1U7M+BKRUZj2LMT0Lo8muqV7b8lhzdsJ4a3bWVLd9p1SVGH1USRVmFHCnxl4ZOpCx3Hc447AaZ0k1o4GRex680X2+v6HTEc4e3pcuz/7+Nu3U7TlXh/9jI6OXe/p6ebV7OA9FB7m03AecWuETizJt+8rZW3VQEiUggAACuhNQhPijKofjD3VXGAUhgAACCCCAAAIIIKBTAYb/Oj0YykIAAQSMLiBvPPesUMRLRu+D+vUpoHliOhcn49/5CoHWTOt4a076ZGdmnns63qbPiqkqWgUWb14ESPP0l9gPqbFcBDDIOS83/oeze2FipiBc9RYmyMp/LNDueOPA6vB/eHD4Qv9g/x1vBghXfeQJn4BM2dql7nmmS246tlNYrDvDl5lMCCCAgEEFFOV/O8vKPmbQ6ikbAQQQQAABBBBAAIGwCzD8Dzs5CRFAAAFzCMiWj/2qkMpfm6NbutSNgKaMLM3FDswOZ0y72u1yvDk7ebwja/PcYGqebmqkkKgVWEyLuTK0P8PTf8h2WI23pERto1HQ2LJ7qa7u1YuHw9VKRoyoeWWPWnp7vtXhf3//wLnh4aHycNVDnvAKSMWiiYJHL3l2/USCiM84Gt7sZEMAAQQMLqAorzvLyj5s8C4oHwEEEEAAAQQQQACBsAkw/A8bNYkQQAABcwnIluc+I6T4HXN1Tbe6FZBifnkppmdhLGliutu+NNaSHT/Rlp052WXfoS1b4nVbN4UZVmAxLfbK4MEMz8DB9BI1zpps2EaiuPDJofGzbecb7ngVfyhatgrZ+x8HtG23x14d/vf09FSMjY2dDEVuYkZOQOYcalCLnnHJjN2lQlH4ipDIHQWZEUDA2AK1Tofjjgt0xm6J6hFAAAEEEEAAAQQQCJ0Aw//Q2RIZAQQQMLWAbH7u/wghfsbUCDRvCAFNtXa7J+NHpvsz5ifaMi3jrVnprvasre6pxExDNECReheQi+mxVwb3pasDJRklaiwXAfR0YF1Xm66OdQ3fE+qapJBaxQHNcnue1eF/d2fH2XHXZFguIoS6V9PHT7ANq8XP3NByj28WMfHFpvcAAAEEEAhUQFGGnWVlmwMNw34EEEAAAQQQQAABBMwiwPDfLCdNnwgggECYBWTzc28KIT4Q5rSkQyBoAlKKseW52IG5kfSpibZMbaItM2miNXvTzED69qAlIZDZBG5eBBg6kKH2H7KVqLEKbwSI8CdASjlQ99rFRI972RbqUv6lSO3PixNbb82zOvxva22rmJ6Z5sn/UB9CCONrOz5wWS14VIiknPtDmIbQCCCAgCkF8svKYs4oimrK5mkaAQQQQAABBBBAAAEfBRj++wjGcgQQQAAB7wTkjecahCIOeLeaVQgYSsDtccd0L4wnjU/3ZrjHWnLiJtpy7FMd9u2eJUuSoTqh2EgKaPPpsW8PH8hQBw6tvBHAwkWACJ2Ge3b+YsN33z4e6vT/33a17kSaOHxrntXhf3Nz67m5uZnyUNdA/OAKyIzCFm3P04Myc/8eabFuCm50oiGAAAIIrAp4rNa8uuPH+xFBAAEEEEAAAQQQQACBuwsw/L+7ESsQQAABBPwQkM3PjQghsv3YyhYEDCsgVUvv4nTC8Gx/2txEe5ZlrCUn1dWRmbs4kZhj2KYoPPQCilAX02KvDh5cuQhgK1VjFC6RhF79PRlG2wYqumtaQvrk/S/miMqfyVHLbk28OvxvunGjcmF+/j0/CzMB6bwViEmc1Yqeqla3P5ghYpMPebuNdQgggAAC/gtIIY5VOxxO/yOwEwEEEEAAAQQQQAAB8wgw/DfPWdMpAgggEDYBKZ+1ihabJ2wJSYSA3gWkmFiej+ufHU6ZmuyyqxMt2Ynjbdk5070ZO/VeOvWFXUBdTI+5OnAgQxs4bCvVYiyJYa/ApAlvvFXTNDs2tTdU7Z9KF2f/cJt66tb4q8P/xuuNl9yL7gdClZu4gQvIrQ841YInFmXqtvuFolgDj0gEBBBAAAFvBRRN+3DVyZOve7uedQgggAACCCCAAAIImFmA4b+ZT5/eEUAAgRAJyBu/kCuUGF7LGCJfwkaVwLLqtnbPuxLHpnvti662rNixG9n2yW7bds9CHK+Bj6qj9qsZz0J63NXBA2lyoMReqlkVLgL4xejdJm1Zbax+5fx+71b7vqogQVb+7wJtzSf/r11reHtpafle36OyI5QCMiW3W93zbKe26ehOxRLDZa1QYhMbAQQQ2EBAWiw/X33ixD+DhAACCCCAAAIIIIAAAncXYPh/dyNWIIAAAgj4KCCbnz8shKz1cRvLEUDgFgFNtQwsz8UPTvenzrnassR4a06qqy1zy/x48magTCngWciIuzp4MF0OHMo4olktCaZUCHHTM8OTFc3nakPy+v80q6x9da9WcmsLq0/+19XV1aiqWhri9gjvlYCiycLHLmk7PxSvJdiOebWFRQgggAACIRVQpPxUVXn5Z0OahOAIIIAAAggggAACCESJAMP/KDlI2kAAAQT0JCCv/9cPCqvlDT3VRC0IRI2AVKaWF2N7F0aTJ12dmZ6xlqxEV1tW9mS3bZeQCv9uFzUHvWEjywsZcVUDB9Pl4EHbES1G4SJAEM+9p6710khLf9BfwR8jlN4fHPBsu7XUd4f/tXWNqqaG7K0DQeSJ2lAy51CDVnjapdmLVi5opEVtozSGAAIIGFFAUT7nLCv7bSOWTs0IIIAAAggggAACCIRbgD8gDrc4+RBAAAETCMiW539KSPk1E7RKiwjoSUDTli2dC67ksem+jAVXS2bMaFuObardtm1pPp5Blp5OKoi1SCFuXgQYPGSTgwfTjmpWS3wQw5sylJRy/NrrV5bd84vBfsuGfOuAKhSx8r93fq0O/2tqalqllIWmBI9k04n2EbXodJOWe3yTiEnYE8lSyI0AAgggsIGAlF9xlpd/FCMEEEAAAQQQQAABBBC4uwDD/7sbsQIBBBBAwEcB2fL8C0LKz/u4jeUIIBAiAakpQ0sz8YMzg6kzrg67GG/dlOJqzdo8N5qSG6KUhI2MwNJCRqxz8KBNDByyHdWsIi4yZRg/69L84pX671y+L9id/Euh7MuL1/JW464O/6urq3uFEO95K0CwcxPvxwLajg9cUQs+LEXSpvtxQQABBBAwgICifMdZVvaoASqlRAQQQAABBBBAAAEEIi7A8D/iR0ABCCCAQPQJyObn/0gI+fvR1xkdIRBdAlIqs57F2J6F0STXVLd9eaw1K2G8NTtrqsu+U2pKTHR1a65uFCHccxlx1QMHM8TQIftRzSq5CODjR2Csc7Ciq6r5pI/bNlz+x9u1WkeaXHmt/M1ftzz5PyKlzAlmLmK9V0BmFLZoxU8NyuxDxVKxBPutDnAjgAACCIRW4IrT4eDCVmiNiY4AAggggAACCCAQJQIM/6PkIGkDAQQQ0JOAbH7ub4QQv6KnmqgFAQR8E9A81s7FyYTRla8QmGjLso63ZKdPdmTmuWfibb5FYnXkBaR7wRbvHDyUoQwczDimWZTYyNdkjAraKhvqJwfHDwWr2p/P0Sp/LkeWrca75cn/WSFESrDyEOdHAjFJs1rhE9XqjvdliNjkoJ0jvggggAACYRZQlDZnWRlfjxNmdtIhgAACCCCAAAIIGFOA4b8xz42qEUAAAV0LyObn/lUI8Z91XSTFIYCAfwKaMrw0Gzs4N5I+Pd6eKSeas5PH27M2zw2lvvsqc/8CsyssAopYXMiIr+4/lK4MHrQdkxbBRYAN4DVVtlR/q6JASGEJxvmcShdn/3Cbemo11urw31ldrSkiODmCUafRY8jc+6vVgifnZfr2ladEeYuJ0Q+U+hFAAAEhXE6Hww4EAggggAACCCCAAAII3F2A4f/djViBAAIIIOCjgLzx3PeFIh7ycRvLEUDA2AJznsXY3vnxxInp7sylsZas+ImW/8fefYDXXdYLHP/9s9O0zW6b7pYOSmnLaEtpc1JaUECLoCiKKHLlNoAahuBFUWbFBSKoICCoKMMtCMqQVaB05aS7TdJ0JTkryUlyMk+Sc857nxMNhs6MM/7je57nPvfSvO9vfN5zxeb3H/m5vuqcKcGehFRjt2bO6pUSf2dOSpl7frbmmJe5SCXwqoejnXR7Y8s7e94oK4rEt2BGurz3xEnBD935/4M5L565ZevWtEjEt3KM0MgJ1aFZl+4PFSycqiUkTbWyBb0jgAACZhSwFxYmiKYpM/ZGTwgggAACCCCAAAIIRFKA4X8kNYmFAAIIINAroCqKN4nIIjgQQACBsEAokHjI70uta3VkdTRW5SY0VIzNbD6QPaHLl56LkG4EOjtyUra45mUlOOZnLxSNu6X7n4xjx751rvKaZcM9raxE2fr8nOBpfXHCd/7fO/uFOdu3b+duxiHhaio446L3Zdr5qaG07IVDCsEmBBBAAAFDCCR2deVtOu88ryGKpUgEEEAAAQQQQAABBOIowPA/jvikRgABBMwqoCqK94rIDLP2R18IIBAZARWShp7OFEe7Z3RL4/7cUGNF/oimqtyxLc7MyZHJQJShCGiidbTnJG91zstKcM3PWqQ0LXEocUy1R6m2na9t9vpbOqYMp68kTWpfnxv84BUZ4eH/mhl/nbZz167xw4lrtb0qb96O0OxLm0LZMxeIpmVarX/6RQABBKwooAKBmWUrVlRZsXd6RgABBBBAAAEEEEBgMAIM/wejxVoEEEAAgQEJqIriehHJG9BiFiGAAAJHCvgDXUnVnd4RXl9NVldTRX5Kw76xOc37s6cEuxPTAYupQEdHTuoW57ysRNf8rMVKs+576Xs6u+3bXnr/zOHqvzU3GNL+4xge/t81/c8Fe/bsmT7cuKbfn5ZdF5x96Z7QhKVjJTHtZNP3S4MIIIAAAh8SCGnaoi2FhaWwIIAAAggggAACCCCAwPEFGP7zDUEAAQQQiLiAKi/u4ZHREWclIAIIhF8rEkyo8bekeVocWe3NVTkJDZX5o5sO5Bb4G0eMASjqAu0deanhJwIkOk/NXCyalhD1jDpL0OSof3vf+7vOGU5ZT88O1kxMlknhGOHh/+1T/5BTWVE5Zzgxzbw3NOXcjcEZq5SMGLvEzH3SGwIIIIDA8QUSRD6y2WZ7HScEEEAAAQQQQAABBBA4vgDDf74hCCCAAAIRFVDuWzLE19IW0aAEQwABBE4koKSxuyPZ0e4Z5Ws+mBP0Vo5Nb6zKHdNSkzX1RFv5+eAFlKj2jry0ra7eCwGyzhJNLPP3iv0bdpc11tSdMXi1f++4d3Jo67LR6rTw/x0e/n9r4nOj9u+rmj/UeGbcp7JnVAZnfcolefNmq4TEcWbskZ4QQAABBAYnoCn16dKior8MbherEUAAAQQQQAABBBCwnoBlfklnvaOlYwQQQCA+Aqr8y+NFS3LEJztZEUAAgSMEegLdiQf93nSvrzbb31Q1NrmhPDen+WDO5IA/OQOv4QsokfbOvNStjnlZSa55mYtFNFP/HSOk1MHtz6/LDwQCQ/r+/M+Y0HtfGqMKw/Lh4f83xz+deuDAgYXDPwljR1CJ6e1q1sVlwckrMyVlJBdDGPs4qR4BBBCIuIAmcnWpzfariAcmIAIIIIAAAggggAACJhMw9S/mTHZWtIMAAggYQkBVFIffw7vHEMVSJAIIWFogFEpw9LSkulvdo9sa9+Zq3r35o7xV+eP93hFjLQ0zvObb2nNStjkWZCW552WfNbxQ+t3d4Wt/b/drm3sH+IP9LM9Ub989KdT76oDw8P8bY36TWF1TY9lH2qvxS8qCMy7pUJmTw9+X5MF6sh4BBBBAwBoCStNuKissfNAa3dIlAggggAACCCCAAAJDF2D4P3Q7diKAAAIIHEVAVVy9WCRxIzgIIICAYQWU+Ho6U2raG0Y2+w7kBBoq89IbK/PzfTVZ00SZ+672SJ6ZEmnryEnd5lwQfiJAlukuBHDtqX7XsXO/bbBmM9LUe0/MCH1w5/9Nub8Sp9OxbLBxjLw+lFFQHZrzmf1q7MIpkpA0zci9UDsCCCCAQIwENO0Oe2HhmhhlIw0CCCCAAAIIIIAAAoYVYPhv2KOjcAQQQECfAqrq2pUSDL2hz+qoCgEEEBiWQCjUnXDA7xtR76vJ9nsr85K9lflZvgM5k7o7UkYPK7LZNytpbc9P2e5YkJ3knmuaCwECe163H2xvap0xmOMbnai2/X1OaEF4T/jO/+uzfhn0eNxFg4lh1LXBmZ9Yp6Z+NFWl5Vj+NQdGPUPqRgABBOIloGnafaWFhf8Xr/zkRQABBBBAAAEEEEDAKAIM/41yUtSJAAIIGERAlV9zsWjqeYOUS5kIIIBARARUSHN1t6a6W12jWhv350ljRd7I5v1jxrXVZYyPSAITBVFKWjvy07Y5F2Qnu+aONvQTAQLdPdu2vrCud5A/0E+iJo435gYnhNeHh/9fHfWLQENDw/KB7jfaumD+/J0y65ONoZxZC0S0TKPVT70IIIAAAjoRUOpRe1HRdTqphjIQQAABBBBAAAEEENCtAMN/3R4NhSGAAALGFFDlq68QTXvamNVTNQIIIBBZAaW01oA/uaazfkRT06GcnsbKvDRv1Zi8loNZU0OhhKTIZjNeNKVpLR25KdudC3IMeyFAi7vp7cp3t50zGP23Tg2GNJGE8PD/2oyf9TQ1Ng9q/2ByxWVtanZ9cNandocmLh0rSeknx6UGkiKAAAIImEpA07SnSwsLv2iqpmgGAQQQQAABBBBAAIEoCDD8jwIqIRFAAAErC6jKa4pFqcesbEDvCCCAwEAEQoHEA35fWl3LoSx/4/68xIaK8CsEcid0taZmD2S/2dYoTVra8tK2u+ZnprjnZi02Un8H7eWbGva7B1zz72YFayalyKTw8H912kOBFl+LKe78V1PO3Rg86eMhlTHubCOdH7UigAACCBhC4G92m+1ThqiUIhFAAAEEEEAAAQQQiKMAw/844pMaAQQQMKOAqii+SUQeMGNv9IQAAgjERCCkebraUl0dnlEtjftzVUPlmJFNVblj29yjJsYkvw6SKE3zdeSl7nCclpninmOACwGUOLe+uC4t0NWTMxC+NZPVFtvo0Onh4f+XUx4Mtre2Fg1knx7XqOwZlcFZn3Sp/AWzREso0GON1IQAAgggYAIBpV6zFxWdb4JOaAEBBBBAAAEEEEAAgagKMPyPKi/BEUAAAesJqMrib4uS71qvczpGAAEEoi7QHuhKru6oT2/yVed2N1XmpTZU5uc2H8qdGgpoKVHPHq8EmjS356XurJ2fleLR8RMBOls61u96ddOA7ni/Kl+9d9XYUGF4+H9V4o9VZ0dHYbx4h5JXJaW3h2Z+oiw05bzRkpyxYCgx2IMAAggggMAgBd6z22y2Qe5hOQIIIIAAAggggAAClhNg+G+5I6dhBBBAILoCqrL4u6Lk29HNQnQEEEAAgf4CoUDCIX9zWl2LM6ujqSo3wVsxNrNpf/bErpb0Ad2JbhRNpUlzW17aTseC7NS6U0Yv0lvdnirn2potlSd8hP/yTHn77knBc8LD/ysTfqR1dXYt1VsvR6tHFSwuC87+VIcaNfksEUk2Qs3UiAACCCBgGoEyu812pmm6oREEEEAAAQQQQAABBKIkwPA/SrCERQABBKwqoPYUPyAJEn70Px8EEEAAgTgLqJA09HSkOtrqRrb49ueFGirGjGjamzO2xZU5Oc6lDT+9Jk1t+Wk7nfOz0tynZOrmQoDKtdt2t9Q1nXK8BqenqXW/mhFaFh7+fzH0g+Tunp7FwweJTgSVUVATmv3pfaGCRVMkIWladLIQFQEEEEAAgRMK7LHbbMf99+sJI7AAAQQQQAABBBBAAAELCDD8t8Ah0yICCCAQSwFVWfyIKLkuljnJhQACCCAwaAF/oCvpUKd3RKOvJqfLW5GX0liVl9N8IHdKsDsxfdDR4r1Bk6bW/N4nAqTVzYnvEwECPYHdW59/77jDidGJatvf54QWhIf/nw98b0QwGDw93oSH5w/OWLVOTb8wRaVm6+bCCr0ZUQ8CCCCAQAwFlDpoLyriIrQYkpMKAQQQQAABBBBAwJgCDP+NeW5UjQACCOhWQFUW/0qU/I9uC6QwBBBAAIHjCoQCCTVdrWmeNkdWe0NVTkJjRf7opgO54/1NI/INQtfYNiZtl3NBdpo7ThcCtNb71la8veWYj/9PFOV849TQ+H8P/7+fGQwGTtWDbSh/3s7QrE81qpxZ80W0LD3URA0IIIAAAgj8R8Btt9kK0EAAAQQQQAABBBBAAIHjCzD85xuCAAIIIBBRAVVZ/Iwo+XxEgxIMAQQQQCDuAiokjT2dyY6OutHNTfuzQ96qsemNe/PGtNRkTo17cccu4D8XAuSkueeMiukd7DVb9q73VDnOPlZpb84NBuvSWzZ8rvu7Y5RSM+NlqNIyG0KzP70rNGHZGElMmxOvOsiLAAIIIIDACQSa7DZbDkoIIIAAAggggAACCCBwfAGG/3xDEEAAAQQiKqAqi/8sSi6NaFCCIYAAAgjoV0BJT6An8aC/MaPBV53V1bQvL7mhfExO88HsyQF/coaOCm9sHZu2y3laVrpndubCaNellDTu+OeGru4O/1HvUvztzFB1Sqav5rNdayaLyKRo13N4fDV5xcbgjItCKmPcMS9QiHVN5EMAAQQQQOCYAprWYS8s1NN/r+CwEEAAAQQQQAABBBDQpQDDf10eC0UhgAACxhVQFatfFNFWGbcDKkcAAQQQiJSACiU4/C2p7nZnZlvjvlzNuzd/VGNV7vhOb8bYSOUYUhxN87aOSdv97wsBRkftQoDuDv+m7f/YsPhoNd4zKbhl1tiWjs91f3emUmrMkPoY5CaVOX1v8ORPO1XevFmSkMijkwfpx3IEEEAAgTgKKBW0FxUlxbECUiOAAAIIIIAAAgggYAgBhv+GOCaKRAABBIwjoCqveUWUOt84FVMpAggggEAcBJp7OpJq2+tHNzcfzA42Vo5J81bm5fuqs6fHvBZN87aNSdtde1pWel0ULgRoOOhee3Bz+fLD+/rSGPXuhZObEz7bdc8CEW1k1PpOTGsPzrq4LDj53NFaysgFUctDYAQQQAABBKIsMN3lSvrTZZcFo5yG8AgggAACCCCAAAIIGFqA4b+hj4/iEUAAAf0JqPLiN0WTFfqrjIoQQAABBHQvoEkw1JVw0N88ot5Xm+X3VuYneyvzs3z7cyZ1d6aMjnb9SpOGtrFpexwLsiN6IcDe93Zs97m88/vXXzRavf2VWc3Jn+1as0REEiPdW3D84i1qxiXtKnNq+MkDKZGOTzwEEEAAAQRiLTAqEEh/e8UKf6zzkg8BBBBAAAEEEEAAASMJMPw30mlRKwIIIGAAAVVxzTsiymaAUimMJQJbAAAgAElEQVQRAQQQQMBAAiqkubpb01ytrlFtTftzxVuRP7J5X964tvqR46PRxn8vBMgdUTd75JnDyaECob3259+dLkp9MOSflqbWfe/UxoTPdd179nBif2jvyHE1wVmf2RcqWDhZEpJj/xSFiDVCIAQQQAABBI4U8OfkjNo1d24bNggggAACCCCAAAIIIHBsAYb/fDsQQAABBCIqoCqL3xclkRtkRLQ6giGAAAIImE1AKWkN+lOqO7wjmpsO5PT85xUCeb7q7GkqpEXmjnpN6lvGpO9xnJ6VUT9r9JAuBGjztrxb/mbZBxfHjUqS7Y+eVt/5+a7vnzXcMwmetOp9Nf2CZJWWs2i4sdiPAAIIIICAXgW6RXJ22GxNeq2PuhBAAAEEEEAAAQQQ0IMAw389nAI1IIAAAiYSUBXFm0SE4YOJzpRWEEAAAaMKhLoTD/hb0+p8hzL9TfvGJDZU5mU1Hcib2NOakjXknjStrmVcWrljQU5G/azBPRHAsevge67dBwvDuRNEOZ9aWO/4QtcPhvTvzFD+vJ2hmZ9sDOWdPE9Tkj3kftiIAAIIIICAUQQCgXz7ihUNRimXOhFAAAEEEEAAAQQQiIcAw/94qJMTAQQQMLGAKi+2iyZnmLhFWkMAAQQQMLpAUPN0tae62j2jWpr25aqGvfkjm6ryx7a5R04cZGt1bQXp5dWnZY1smDl6AP/uU+27Xiut7/S1Tw3neeIM95are350+kBzqrTshtDMS3aFJhaOkaT0OQPdxzoEEEAAAQTMIJCUnDxu45IlHjP0Qg8IIIAAAggggAACCERLgOF/tGSJiwACCFhUQFUUbxGR0yzaPm0jgAACCBhZQEl7oDu5urM+o6n5UHa3d29+amNlXm7zoZypoUBCyvFaU6J5WgvSKmpPzxrZMOPYFwJ0d3aVbX9pfe+FAnfP8ZTfkfTDk09Epiav2BQ8aVVQjSzgtTonwuLnCCCAAAKmFQhp2oQthYVO0zZIYwgggAACCCCAAAIIRECA4X8EEAmBAAIIIPBfAVVRvE1E5mOCAAIIIICAmQRUMOFgZ1NafYsjq6NpX36CtyI/s2l/zsSulrScw/tUmnhax6VXOE/PGll3lAsBmmrr3963ftc5X53eeODnGd+ddjQnlTW9Kjjr07VqzPxZoiWMN5MlvSCAAAIIIDAUgaRAYNLGFStqh7KXPQgggAACCCCAAAIIWEWA4b9VTpo+EUAAgRgJqPLiHaLJqTFKRxoEEEAAAQTiKqBUQn1Pe7KzzT2yxXcwJ9RQMW6Ed2/uuDbX6EnhwsIXArQUpFc4Ts8Z1XDSyA8e8b9//W77Ctkz7s/Z9074oIGk1I7QjEvsgSnnjtZSRi6Ia2MkRwABBBBAQGcCCaHQ5M3Ll9forCzKQQABBBBAAAEEEEBAVwIM/3V1HBSDAAIIGF9AVV6zQ5QyxfD/mRer5Au3vNl7KNd8bo785FtnS3pa0hGHFF73bqmr9+" id="212" name="Google Shape;212;g24c866a59c4_0_20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213" name="Google Shape;213;g24c866a59c4_0_208"/>
          <p:cNvPicPr preferRelativeResize="0"/>
          <p:nvPr/>
        </p:nvPicPr>
        <p:blipFill>
          <a:blip r:embed="rId3">
            <a:alphaModFix/>
          </a:blip>
          <a:stretch>
            <a:fillRect/>
          </a:stretch>
        </p:blipFill>
        <p:spPr>
          <a:xfrm>
            <a:off x="3314930" y="1486175"/>
            <a:ext cx="8267571" cy="51107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4c866a59c4_0_216"/>
          <p:cNvSpPr txBox="1"/>
          <p:nvPr>
            <p:ph type="title"/>
          </p:nvPr>
        </p:nvSpPr>
        <p:spPr>
          <a:xfrm>
            <a:off x="592182" y="2768020"/>
            <a:ext cx="11074500" cy="1143000"/>
          </a:xfrm>
          <a:prstGeom prst="rect">
            <a:avLst/>
          </a:prstGeom>
          <a:noFill/>
          <a:ln>
            <a:noFill/>
          </a:ln>
        </p:spPr>
        <p:txBody>
          <a:bodyPr anchorCtr="0" anchor="b" bIns="0" lIns="0" spcFirstLastPara="1" rIns="0" wrap="square" tIns="45700">
            <a:normAutofit fontScale="90000"/>
          </a:bodyPr>
          <a:lstStyle/>
          <a:p>
            <a:pPr indent="0" lvl="0" marL="0" rtl="0" algn="ctr">
              <a:lnSpc>
                <a:spcPct val="100000"/>
              </a:lnSpc>
              <a:spcBef>
                <a:spcPts val="0"/>
              </a:spcBef>
              <a:spcAft>
                <a:spcPts val="0"/>
              </a:spcAft>
              <a:buClr>
                <a:schemeClr val="dk2"/>
              </a:buClr>
              <a:buSzPct val="100000"/>
              <a:buFont typeface="Century Gothic"/>
              <a:buNone/>
            </a:pPr>
            <a:r>
              <a:rPr lang="en-US"/>
              <a:t>AAQEP’s Expectations:</a:t>
            </a:r>
            <a:br>
              <a:rPr lang="en-US"/>
            </a:br>
            <a:r>
              <a:rPr lang="en-US"/>
              <a:t>Standards, Aspects, Evidence</a:t>
            </a:r>
            <a:endParaRPr/>
          </a:p>
        </p:txBody>
      </p:sp>
      <p:sp>
        <p:nvSpPr>
          <p:cNvPr id="220" name="Google Shape;220;g24c866a59c4_0_216"/>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with medium confidence" id="221" name="Google Shape;221;g24c866a59c4_0_216"/>
          <p:cNvPicPr preferRelativeResize="0"/>
          <p:nvPr/>
        </p:nvPicPr>
        <p:blipFill rotWithShape="1">
          <a:blip r:embed="rId3">
            <a:alphaModFix/>
          </a:blip>
          <a:srcRect b="0" l="0" r="0" t="0"/>
          <a:stretch/>
        </p:blipFill>
        <p:spPr>
          <a:xfrm>
            <a:off x="818662" y="5814963"/>
            <a:ext cx="10431159" cy="4938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4c866a59c4_0_113"/>
          <p:cNvSpPr txBox="1"/>
          <p:nvPr>
            <p:ph type="title"/>
          </p:nvPr>
        </p:nvSpPr>
        <p:spPr>
          <a:xfrm>
            <a:off x="682580" y="704088"/>
            <a:ext cx="11204700" cy="10173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lang="en-US" sz="4000"/>
              <a:t>Accreditation as a professional conversation</a:t>
            </a:r>
            <a:endParaRPr sz="5400"/>
          </a:p>
        </p:txBody>
      </p:sp>
      <p:sp>
        <p:nvSpPr>
          <p:cNvPr id="228" name="Google Shape;228;g24c866a59c4_0_113"/>
          <p:cNvSpPr txBox="1"/>
          <p:nvPr>
            <p:ph idx="1" type="body"/>
          </p:nvPr>
        </p:nvSpPr>
        <p:spPr>
          <a:xfrm>
            <a:off x="570411" y="2225864"/>
            <a:ext cx="11290200" cy="1203000"/>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SzPts val="2470"/>
              <a:buNone/>
            </a:pPr>
            <a:r>
              <a:rPr lang="en-US"/>
              <a:t>Accreditation: a </a:t>
            </a:r>
            <a:r>
              <a:rPr b="1" lang="en-US"/>
              <a:t>profession’s</a:t>
            </a:r>
            <a:r>
              <a:rPr lang="en-US"/>
              <a:t> conversation with internal and external stakeholders on critical questions about </a:t>
            </a:r>
            <a:r>
              <a:rPr b="1" lang="en-US"/>
              <a:t>quality</a:t>
            </a:r>
            <a:r>
              <a:rPr lang="en-US"/>
              <a:t>.</a:t>
            </a:r>
            <a:endParaRPr/>
          </a:p>
        </p:txBody>
      </p:sp>
      <p:sp>
        <p:nvSpPr>
          <p:cNvPr id="229" name="Google Shape;229;g24c866a59c4_0_113"/>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30" name="Google Shape;230;g24c866a59c4_0_113"/>
          <p:cNvSpPr txBox="1"/>
          <p:nvPr/>
        </p:nvSpPr>
        <p:spPr>
          <a:xfrm rot="-5400000">
            <a:off x="-102912" y="4293153"/>
            <a:ext cx="1676100" cy="5232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B5394"/>
                </a:solidFill>
                <a:latin typeface="Century Gothic"/>
                <a:ea typeface="Century Gothic"/>
                <a:cs typeface="Century Gothic"/>
                <a:sym typeface="Century Gothic"/>
              </a:rPr>
              <a:t>QUALITY</a:t>
            </a:r>
            <a:endParaRPr b="0" i="0" sz="1400" u="none" cap="none" strike="noStrike">
              <a:solidFill>
                <a:srgbClr val="000000"/>
              </a:solidFill>
              <a:latin typeface="Arial"/>
              <a:ea typeface="Arial"/>
              <a:cs typeface="Arial"/>
              <a:sym typeface="Arial"/>
            </a:endParaRPr>
          </a:p>
        </p:txBody>
      </p:sp>
      <p:grpSp>
        <p:nvGrpSpPr>
          <p:cNvPr id="231" name="Google Shape;231;g24c866a59c4_0_113"/>
          <p:cNvGrpSpPr/>
          <p:nvPr/>
        </p:nvGrpSpPr>
        <p:grpSpPr>
          <a:xfrm>
            <a:off x="1275287" y="2937811"/>
            <a:ext cx="10019100" cy="3418500"/>
            <a:chOff x="2" y="0"/>
            <a:chExt cx="10019100" cy="3418500"/>
          </a:xfrm>
        </p:grpSpPr>
        <p:sp>
          <p:nvSpPr>
            <p:cNvPr id="232" name="Google Shape;232;g24c866a59c4_0_113"/>
            <p:cNvSpPr/>
            <p:nvPr/>
          </p:nvSpPr>
          <p:spPr>
            <a:xfrm>
              <a:off x="2" y="0"/>
              <a:ext cx="10019100" cy="34185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4c866a59c4_0_113"/>
            <p:cNvSpPr/>
            <p:nvPr/>
          </p:nvSpPr>
          <p:spPr>
            <a:xfrm>
              <a:off x="2446" y="882865"/>
              <a:ext cx="2242200" cy="1652700"/>
            </a:xfrm>
            <a:prstGeom prst="roundRect">
              <a:avLst>
                <a:gd fmla="val 16667" name="adj"/>
              </a:avLst>
            </a:prstGeom>
            <a:solidFill>
              <a:srgbClr val="0B539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4c866a59c4_0_113"/>
            <p:cNvSpPr txBox="1"/>
            <p:nvPr/>
          </p:nvSpPr>
          <p:spPr>
            <a:xfrm>
              <a:off x="83129" y="963548"/>
              <a:ext cx="2081100" cy="1491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Century Gothic"/>
                <a:buNone/>
              </a:pPr>
              <a:r>
                <a:rPr b="0" i="0" lang="en-US" sz="2000" u="none" cap="none" strike="noStrike">
                  <a:solidFill>
                    <a:srgbClr val="FFFFFF"/>
                  </a:solidFill>
                  <a:latin typeface="Century Gothic"/>
                  <a:ea typeface="Century Gothic"/>
                  <a:cs typeface="Century Gothic"/>
                  <a:sym typeface="Century Gothic"/>
                </a:rPr>
                <a:t>How is it defined, and what are its dimensions?</a:t>
              </a:r>
              <a:endParaRPr b="0" i="0" sz="1400" u="none" cap="none" strike="noStrike">
                <a:solidFill>
                  <a:srgbClr val="000000"/>
                </a:solidFill>
                <a:latin typeface="Arial"/>
                <a:ea typeface="Arial"/>
                <a:cs typeface="Arial"/>
                <a:sym typeface="Arial"/>
              </a:endParaRPr>
            </a:p>
          </p:txBody>
        </p:sp>
        <p:sp>
          <p:nvSpPr>
            <p:cNvPr id="235" name="Google Shape;235;g24c866a59c4_0_113"/>
            <p:cNvSpPr/>
            <p:nvPr/>
          </p:nvSpPr>
          <p:spPr>
            <a:xfrm>
              <a:off x="2593106" y="882865"/>
              <a:ext cx="2242200" cy="1652700"/>
            </a:xfrm>
            <a:prstGeom prst="roundRect">
              <a:avLst>
                <a:gd fmla="val 16667" name="adj"/>
              </a:avLst>
            </a:prstGeom>
            <a:solidFill>
              <a:srgbClr val="0B539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4c866a59c4_0_113"/>
            <p:cNvSpPr txBox="1"/>
            <p:nvPr/>
          </p:nvSpPr>
          <p:spPr>
            <a:xfrm>
              <a:off x="2673789" y="963548"/>
              <a:ext cx="2081100" cy="1491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Century Gothic"/>
                <a:buNone/>
              </a:pPr>
              <a:r>
                <a:rPr b="0" i="0" lang="en-US" sz="2000" u="none" cap="none" strike="noStrike">
                  <a:solidFill>
                    <a:srgbClr val="FFFFFF"/>
                  </a:solidFill>
                  <a:latin typeface="Century Gothic"/>
                  <a:ea typeface="Century Gothic"/>
                  <a:cs typeface="Century Gothic"/>
                  <a:sym typeface="Century Gothic"/>
                </a:rPr>
                <a:t>How is it identified,  measured, and recognized?</a:t>
              </a:r>
              <a:endParaRPr b="0" i="0" sz="1400" u="none" cap="none" strike="noStrike">
                <a:solidFill>
                  <a:srgbClr val="000000"/>
                </a:solidFill>
                <a:latin typeface="Arial"/>
                <a:ea typeface="Arial"/>
                <a:cs typeface="Arial"/>
                <a:sym typeface="Arial"/>
              </a:endParaRPr>
            </a:p>
          </p:txBody>
        </p:sp>
        <p:sp>
          <p:nvSpPr>
            <p:cNvPr id="237" name="Google Shape;237;g24c866a59c4_0_113"/>
            <p:cNvSpPr/>
            <p:nvPr/>
          </p:nvSpPr>
          <p:spPr>
            <a:xfrm>
              <a:off x="5183767" y="882865"/>
              <a:ext cx="2242200" cy="1652700"/>
            </a:xfrm>
            <a:prstGeom prst="roundRect">
              <a:avLst>
                <a:gd fmla="val 16667" name="adj"/>
              </a:avLst>
            </a:prstGeom>
            <a:solidFill>
              <a:srgbClr val="0B539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24c866a59c4_0_113"/>
            <p:cNvSpPr txBox="1"/>
            <p:nvPr/>
          </p:nvSpPr>
          <p:spPr>
            <a:xfrm>
              <a:off x="5264450" y="963548"/>
              <a:ext cx="2081100" cy="1491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Century Gothic"/>
                <a:buNone/>
              </a:pPr>
              <a:r>
                <a:rPr b="0" i="0" lang="en-US" sz="2000" u="none" cap="none" strike="noStrike">
                  <a:solidFill>
                    <a:srgbClr val="FFFFFF"/>
                  </a:solidFill>
                  <a:latin typeface="Century Gothic"/>
                  <a:ea typeface="Century Gothic"/>
                  <a:cs typeface="Century Gothic"/>
                  <a:sym typeface="Century Gothic"/>
                </a:rPr>
                <a:t>How can it be increased or enhanced? (improvement)</a:t>
              </a:r>
              <a:endParaRPr b="0" i="0" sz="1400" u="none" cap="none" strike="noStrike">
                <a:solidFill>
                  <a:srgbClr val="000000"/>
                </a:solidFill>
                <a:latin typeface="Arial"/>
                <a:ea typeface="Arial"/>
                <a:cs typeface="Arial"/>
                <a:sym typeface="Arial"/>
              </a:endParaRPr>
            </a:p>
          </p:txBody>
        </p:sp>
        <p:sp>
          <p:nvSpPr>
            <p:cNvPr id="239" name="Google Shape;239;g24c866a59c4_0_113"/>
            <p:cNvSpPr/>
            <p:nvPr/>
          </p:nvSpPr>
          <p:spPr>
            <a:xfrm>
              <a:off x="7774428" y="882865"/>
              <a:ext cx="2242200" cy="1652700"/>
            </a:xfrm>
            <a:prstGeom prst="roundRect">
              <a:avLst>
                <a:gd fmla="val 16667" name="adj"/>
              </a:avLst>
            </a:prstGeom>
            <a:solidFill>
              <a:srgbClr val="0B539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4c866a59c4_0_113"/>
            <p:cNvSpPr txBox="1"/>
            <p:nvPr/>
          </p:nvSpPr>
          <p:spPr>
            <a:xfrm>
              <a:off x="7855111" y="963548"/>
              <a:ext cx="2081100" cy="1491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Century Gothic"/>
                <a:buNone/>
              </a:pPr>
              <a:r>
                <a:rPr b="0" i="0" lang="en-US" sz="2000" u="none" cap="none" strike="noStrike">
                  <a:solidFill>
                    <a:srgbClr val="FFFFFF"/>
                  </a:solidFill>
                  <a:latin typeface="Century Gothic"/>
                  <a:ea typeface="Century Gothic"/>
                  <a:cs typeface="Century Gothic"/>
                  <a:sym typeface="Century Gothic"/>
                </a:rPr>
                <a:t>How can we generate and understand innovation?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4c866a59c4_0_223"/>
          <p:cNvSpPr txBox="1"/>
          <p:nvPr>
            <p:ph type="title"/>
          </p:nvPr>
        </p:nvSpPr>
        <p:spPr>
          <a:xfrm>
            <a:off x="739832" y="533400"/>
            <a:ext cx="10842600"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lang="en-US" sz="4000"/>
              <a:t>Accreditation = affirmation of key questions</a:t>
            </a:r>
            <a:endParaRPr/>
          </a:p>
        </p:txBody>
      </p:sp>
      <p:sp>
        <p:nvSpPr>
          <p:cNvPr id="247" name="Google Shape;247;g24c866a59c4_0_223"/>
          <p:cNvSpPr txBox="1"/>
          <p:nvPr>
            <p:ph idx="1" type="body"/>
          </p:nvPr>
        </p:nvSpPr>
        <p:spPr>
          <a:xfrm>
            <a:off x="609600" y="1768458"/>
            <a:ext cx="10972800" cy="4556100"/>
          </a:xfrm>
          <a:prstGeom prst="rect">
            <a:avLst/>
          </a:prstGeom>
          <a:noFill/>
          <a:ln>
            <a:noFill/>
          </a:ln>
        </p:spPr>
        <p:txBody>
          <a:bodyPr anchorCtr="0" anchor="t" bIns="45700" lIns="91425" spcFirstLastPara="1" rIns="91425" wrap="square" tIns="45700">
            <a:noAutofit/>
          </a:bodyPr>
          <a:lstStyle/>
          <a:p>
            <a:pPr indent="-457200" lvl="0" marL="457200" rtl="0" algn="l">
              <a:lnSpc>
                <a:spcPct val="124000"/>
              </a:lnSpc>
              <a:spcBef>
                <a:spcPts val="0"/>
              </a:spcBef>
              <a:spcAft>
                <a:spcPts val="0"/>
              </a:spcAft>
              <a:buClr>
                <a:schemeClr val="dk1"/>
              </a:buClr>
              <a:buSzPts val="2280"/>
              <a:buFont typeface="Arial"/>
              <a:buAutoNum type="arabicPeriod"/>
            </a:pPr>
            <a:r>
              <a:rPr lang="en-US" sz="2400"/>
              <a:t>At the end of the program, are completers ready to fill their target professional role effectively?</a:t>
            </a:r>
            <a:endParaRPr sz="2400"/>
          </a:p>
          <a:p>
            <a:pPr indent="-457200" lvl="0" marL="457200" rtl="0" algn="l">
              <a:lnSpc>
                <a:spcPct val="124000"/>
              </a:lnSpc>
              <a:spcBef>
                <a:spcPts val="1200"/>
              </a:spcBef>
              <a:spcAft>
                <a:spcPts val="0"/>
              </a:spcAft>
              <a:buClr>
                <a:schemeClr val="dk1"/>
              </a:buClr>
              <a:buSzPts val="2280"/>
              <a:buFont typeface="Arial"/>
              <a:buAutoNum type="arabicPeriod"/>
            </a:pPr>
            <a:r>
              <a:rPr lang="en-US" sz="2400"/>
              <a:t>Were completers prepared to work in diverse contexts, have they done so successfully, and are they growing as professionals?</a:t>
            </a:r>
            <a:endParaRPr sz="2400"/>
          </a:p>
          <a:p>
            <a:pPr indent="-457200" lvl="0" marL="457200" rtl="0" algn="l">
              <a:lnSpc>
                <a:spcPct val="124000"/>
              </a:lnSpc>
              <a:spcBef>
                <a:spcPts val="1200"/>
              </a:spcBef>
              <a:spcAft>
                <a:spcPts val="0"/>
              </a:spcAft>
              <a:buClr>
                <a:schemeClr val="dk1"/>
              </a:buClr>
              <a:buSzPts val="2400"/>
              <a:buFont typeface="Arial"/>
              <a:buAutoNum type="arabicPeriod"/>
            </a:pPr>
            <a:r>
              <a:rPr lang="en-US" sz="2400"/>
              <a:t>Does the program have the capacity to ensure that its completers are effective educators from the start and keep growing as professionals?</a:t>
            </a:r>
            <a:endParaRPr sz="2400"/>
          </a:p>
          <a:p>
            <a:pPr indent="-457200" lvl="0" marL="457200" rtl="0" algn="l">
              <a:lnSpc>
                <a:spcPct val="124000"/>
              </a:lnSpc>
              <a:spcBef>
                <a:spcPts val="1200"/>
              </a:spcBef>
              <a:spcAft>
                <a:spcPts val="0"/>
              </a:spcAft>
              <a:buClr>
                <a:schemeClr val="dk1"/>
              </a:buClr>
              <a:buSzPts val="2400"/>
              <a:buFont typeface="Arial"/>
              <a:buAutoNum type="arabicPeriod"/>
            </a:pPr>
            <a:r>
              <a:rPr lang="en-US" sz="2400"/>
              <a:t>Do program practices strengthen the P-20 education system in light of local needs and in keeping with the program’s mission?</a:t>
            </a:r>
            <a:endParaRPr sz="2400"/>
          </a:p>
        </p:txBody>
      </p:sp>
      <p:sp>
        <p:nvSpPr>
          <p:cNvPr id="248" name="Google Shape;248;g24c866a59c4_0_223"/>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4c866a59c4_0_230"/>
          <p:cNvSpPr txBox="1"/>
          <p:nvPr>
            <p:ph type="title"/>
          </p:nvPr>
        </p:nvSpPr>
        <p:spPr>
          <a:xfrm>
            <a:off x="609600" y="704088"/>
            <a:ext cx="11074500" cy="747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3800"/>
              <a:buFont typeface="Century Gothic"/>
              <a:buNone/>
            </a:pPr>
            <a:r>
              <a:rPr lang="en-US" sz="4000"/>
              <a:t>AAQEP standards: Dimensions of quality</a:t>
            </a:r>
            <a:endParaRPr sz="5400"/>
          </a:p>
        </p:txBody>
      </p:sp>
      <p:sp>
        <p:nvSpPr>
          <p:cNvPr id="255" name="Google Shape;255;g24c866a59c4_0_230"/>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256" name="Google Shape;256;g24c866a59c4_0_230"/>
          <p:cNvPicPr preferRelativeResize="0"/>
          <p:nvPr/>
        </p:nvPicPr>
        <p:blipFill rotWithShape="1">
          <a:blip r:embed="rId3">
            <a:alphaModFix/>
          </a:blip>
          <a:srcRect b="0" l="0" r="0" t="0"/>
          <a:stretch/>
        </p:blipFill>
        <p:spPr>
          <a:xfrm>
            <a:off x="609600" y="1572112"/>
            <a:ext cx="10252748" cy="50709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4c866a59c4_0_237"/>
          <p:cNvSpPr txBox="1"/>
          <p:nvPr>
            <p:ph type="title"/>
          </p:nvPr>
        </p:nvSpPr>
        <p:spPr>
          <a:xfrm>
            <a:off x="766404" y="889818"/>
            <a:ext cx="10995000" cy="1143000"/>
          </a:xfrm>
          <a:prstGeom prst="rect">
            <a:avLst/>
          </a:prstGeom>
          <a:noFill/>
          <a:ln>
            <a:noFill/>
          </a:ln>
        </p:spPr>
        <p:txBody>
          <a:bodyPr anchorCtr="0" anchor="b" bIns="0" lIns="0" spcFirstLastPara="1" rIns="0" wrap="square" tIns="45700">
            <a:noAutofit/>
          </a:bodyPr>
          <a:lstStyle/>
          <a:p>
            <a:pPr indent="-4762" lvl="0" marL="4762" rtl="0" algn="l">
              <a:lnSpc>
                <a:spcPct val="100000"/>
              </a:lnSpc>
              <a:spcBef>
                <a:spcPts val="0"/>
              </a:spcBef>
              <a:spcAft>
                <a:spcPts val="0"/>
              </a:spcAft>
              <a:buClr>
                <a:srgbClr val="0B5394"/>
              </a:buClr>
              <a:buSzPts val="3200"/>
              <a:buFont typeface="Century Gothic"/>
              <a:buNone/>
            </a:pPr>
            <a:r>
              <a:rPr lang="en-US" sz="3600">
                <a:solidFill>
                  <a:schemeClr val="dk2"/>
                </a:solidFill>
              </a:rPr>
              <a:t>Aspects* of candidate/completer performance</a:t>
            </a:r>
            <a:br>
              <a:rPr lang="en-US" sz="3600">
                <a:solidFill>
                  <a:schemeClr val="dk2"/>
                </a:solidFill>
              </a:rPr>
            </a:br>
            <a:r>
              <a:rPr lang="en-US" sz="3600">
                <a:solidFill>
                  <a:schemeClr val="dk2"/>
                </a:solidFill>
              </a:rPr>
              <a:t>	</a:t>
            </a:r>
            <a:r>
              <a:rPr lang="en-US" sz="2800">
                <a:solidFill>
                  <a:schemeClr val="dk2"/>
                </a:solidFill>
              </a:rPr>
              <a:t>Readiness for effective practice (Standard 1)</a:t>
            </a:r>
            <a:endParaRPr sz="2000">
              <a:solidFill>
                <a:schemeClr val="dk2"/>
              </a:solidFill>
            </a:endParaRPr>
          </a:p>
        </p:txBody>
      </p:sp>
      <p:sp>
        <p:nvSpPr>
          <p:cNvPr id="263" name="Google Shape;263;g24c866a59c4_0_237"/>
          <p:cNvSpPr txBox="1"/>
          <p:nvPr>
            <p:ph idx="1" type="body"/>
          </p:nvPr>
        </p:nvSpPr>
        <p:spPr>
          <a:xfrm>
            <a:off x="609600" y="2272939"/>
            <a:ext cx="11486700" cy="4208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50000"/>
              </a:lnSpc>
              <a:spcBef>
                <a:spcPts val="0"/>
              </a:spcBef>
              <a:spcAft>
                <a:spcPts val="0"/>
              </a:spcAft>
              <a:buSzPct val="102702"/>
              <a:buNone/>
            </a:pPr>
            <a:r>
              <a:rPr lang="en-US" sz="2800"/>
              <a:t>1a.	Content/pedagogical/professional knowledge</a:t>
            </a:r>
            <a:br>
              <a:rPr lang="en-US" sz="2800"/>
            </a:br>
            <a:r>
              <a:rPr lang="en-US" sz="2800"/>
              <a:t>1b.	Learners/learning theory, including social/emotional learning</a:t>
            </a:r>
            <a:endParaRPr/>
          </a:p>
          <a:p>
            <a:pPr indent="0" lvl="0" marL="0" rtl="0" algn="l">
              <a:lnSpc>
                <a:spcPct val="150000"/>
              </a:lnSpc>
              <a:spcBef>
                <a:spcPts val="0"/>
              </a:spcBef>
              <a:spcAft>
                <a:spcPts val="0"/>
              </a:spcAft>
              <a:buSzPct val="102702"/>
              <a:buNone/>
            </a:pPr>
            <a:r>
              <a:rPr lang="en-US" sz="2800"/>
              <a:t>1c.	Culturally responsive practice</a:t>
            </a:r>
            <a:endParaRPr/>
          </a:p>
          <a:p>
            <a:pPr indent="0" lvl="0" marL="0" rtl="0" algn="l">
              <a:lnSpc>
                <a:spcPct val="150000"/>
              </a:lnSpc>
              <a:spcBef>
                <a:spcPts val="0"/>
              </a:spcBef>
              <a:spcAft>
                <a:spcPts val="0"/>
              </a:spcAft>
              <a:buSzPct val="102702"/>
              <a:buNone/>
            </a:pPr>
            <a:r>
              <a:rPr lang="en-US" sz="2800"/>
              <a:t>1d.	Assessment and data literacy, use of data to differentiate</a:t>
            </a:r>
            <a:endParaRPr/>
          </a:p>
          <a:p>
            <a:pPr indent="0" lvl="0" marL="0" rtl="0" algn="l">
              <a:lnSpc>
                <a:spcPct val="150000"/>
              </a:lnSpc>
              <a:spcBef>
                <a:spcPts val="0"/>
              </a:spcBef>
              <a:spcAft>
                <a:spcPts val="0"/>
              </a:spcAft>
              <a:buSzPct val="102702"/>
              <a:buNone/>
            </a:pPr>
            <a:r>
              <a:rPr lang="en-US" sz="2800"/>
              <a:t>1e.	Positive learning/work environment</a:t>
            </a:r>
            <a:endParaRPr/>
          </a:p>
          <a:p>
            <a:pPr indent="0" lvl="0" marL="0" rtl="0" algn="l">
              <a:lnSpc>
                <a:spcPct val="150000"/>
              </a:lnSpc>
              <a:spcBef>
                <a:spcPts val="0"/>
              </a:spcBef>
              <a:spcAft>
                <a:spcPts val="0"/>
              </a:spcAft>
              <a:buSzPct val="102702"/>
              <a:buNone/>
            </a:pPr>
            <a:r>
              <a:rPr lang="en-US" sz="2800"/>
              <a:t>1f.	Professional dispositions/behaviors</a:t>
            </a:r>
            <a:endParaRPr/>
          </a:p>
          <a:p>
            <a:pPr indent="0" lvl="0" marL="180975" rtl="0" algn="l">
              <a:lnSpc>
                <a:spcPct val="150000"/>
              </a:lnSpc>
              <a:spcBef>
                <a:spcPts val="0"/>
              </a:spcBef>
              <a:spcAft>
                <a:spcPts val="0"/>
              </a:spcAft>
              <a:buSzPct val="102702"/>
              <a:buNone/>
            </a:pPr>
            <a:r>
              <a:t/>
            </a:r>
            <a:endParaRPr sz="2800"/>
          </a:p>
          <a:p>
            <a:pPr indent="0" lvl="0" marL="0" rtl="0" algn="l">
              <a:lnSpc>
                <a:spcPct val="100000"/>
              </a:lnSpc>
              <a:spcBef>
                <a:spcPts val="520"/>
              </a:spcBef>
              <a:spcAft>
                <a:spcPts val="0"/>
              </a:spcAft>
              <a:buSzPct val="121375"/>
              <a:buNone/>
            </a:pPr>
            <a:r>
              <a:rPr i="1" lang="en-US" sz="2200"/>
              <a:t>* See the </a:t>
            </a:r>
            <a:r>
              <a:rPr lang="en-US" sz="2200"/>
              <a:t>Guide to AAQEP Accreditation </a:t>
            </a:r>
            <a:r>
              <a:rPr i="1" lang="en-US" sz="2200"/>
              <a:t>for each aspect’s full description.</a:t>
            </a:r>
            <a:endParaRPr/>
          </a:p>
          <a:p>
            <a:pPr indent="0" lvl="0" marL="0" rtl="0" algn="l">
              <a:lnSpc>
                <a:spcPct val="100000"/>
              </a:lnSpc>
              <a:spcBef>
                <a:spcPts val="520"/>
              </a:spcBef>
              <a:spcAft>
                <a:spcPts val="0"/>
              </a:spcAft>
              <a:buSzPct val="102701"/>
              <a:buNone/>
            </a:pPr>
            <a:r>
              <a:t/>
            </a:r>
            <a:endParaRPr/>
          </a:p>
        </p:txBody>
      </p:sp>
      <p:sp>
        <p:nvSpPr>
          <p:cNvPr id="264" name="Google Shape;264;g24c866a59c4_0_237"/>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4c866a59c4_0_244"/>
          <p:cNvSpPr txBox="1"/>
          <p:nvPr>
            <p:ph idx="1" type="body"/>
          </p:nvPr>
        </p:nvSpPr>
        <p:spPr>
          <a:xfrm>
            <a:off x="459843" y="2238976"/>
            <a:ext cx="11544900" cy="4085700"/>
          </a:xfrm>
          <a:prstGeom prst="rect">
            <a:avLst/>
          </a:prstGeom>
          <a:noFill/>
          <a:ln>
            <a:noFill/>
          </a:ln>
        </p:spPr>
        <p:txBody>
          <a:bodyPr anchorCtr="0" anchor="t" bIns="45700" lIns="91425" spcFirstLastPara="1" rIns="91425" wrap="square" tIns="45700">
            <a:normAutofit fontScale="85000" lnSpcReduction="20000"/>
          </a:bodyPr>
          <a:lstStyle/>
          <a:p>
            <a:pPr indent="-684212" lvl="0" marL="684212" rtl="0" algn="l">
              <a:lnSpc>
                <a:spcPct val="130000"/>
              </a:lnSpc>
              <a:spcBef>
                <a:spcPts val="600"/>
              </a:spcBef>
              <a:spcAft>
                <a:spcPts val="0"/>
              </a:spcAft>
              <a:buClr>
                <a:schemeClr val="accent2"/>
              </a:buClr>
              <a:buSzPct val="100000"/>
              <a:buNone/>
            </a:pPr>
            <a:r>
              <a:rPr lang="en-US" sz="2800"/>
              <a:t>2a.	Engage local school and cultural community, caregivers, and families</a:t>
            </a:r>
            <a:endParaRPr/>
          </a:p>
          <a:p>
            <a:pPr indent="-684212" lvl="0" marL="684212" rtl="0" algn="l">
              <a:lnSpc>
                <a:spcPct val="130000"/>
              </a:lnSpc>
              <a:spcBef>
                <a:spcPts val="600"/>
              </a:spcBef>
              <a:spcAft>
                <a:spcPts val="0"/>
              </a:spcAft>
              <a:buClr>
                <a:schemeClr val="accent2"/>
              </a:buClr>
              <a:buSzPct val="100000"/>
              <a:buNone/>
            </a:pPr>
            <a:r>
              <a:rPr lang="en-US" sz="2800"/>
              <a:t>2b.	Culturally responsive practice with diverse learners in diverse settings</a:t>
            </a:r>
            <a:endParaRPr/>
          </a:p>
          <a:p>
            <a:pPr indent="-684212" lvl="0" marL="684212" rtl="0" algn="l">
              <a:lnSpc>
                <a:spcPct val="130000"/>
              </a:lnSpc>
              <a:spcBef>
                <a:spcPts val="600"/>
              </a:spcBef>
              <a:spcAft>
                <a:spcPts val="0"/>
              </a:spcAft>
              <a:buClr>
                <a:schemeClr val="accent2"/>
              </a:buClr>
              <a:buSzPct val="100000"/>
              <a:buNone/>
            </a:pPr>
            <a:r>
              <a:rPr lang="en-US" sz="2800"/>
              <a:t>2c.	Can develop productive learning environments in diverse contexts</a:t>
            </a:r>
            <a:endParaRPr/>
          </a:p>
          <a:p>
            <a:pPr indent="-684212" lvl="0" marL="684212" rtl="0" algn="l">
              <a:lnSpc>
                <a:spcPct val="130000"/>
              </a:lnSpc>
              <a:spcBef>
                <a:spcPts val="600"/>
              </a:spcBef>
              <a:spcAft>
                <a:spcPts val="0"/>
              </a:spcAft>
              <a:buClr>
                <a:schemeClr val="accent2"/>
              </a:buClr>
              <a:buSzPct val="100000"/>
              <a:buNone/>
            </a:pPr>
            <a:r>
              <a:rPr lang="en-US" sz="2800"/>
              <a:t>2d.	Support increasing P-12 students’ global/international perspectives</a:t>
            </a:r>
            <a:endParaRPr/>
          </a:p>
          <a:p>
            <a:pPr indent="-684212" lvl="0" marL="684212" rtl="0" algn="l">
              <a:lnSpc>
                <a:spcPct val="130000"/>
              </a:lnSpc>
              <a:spcBef>
                <a:spcPts val="600"/>
              </a:spcBef>
              <a:spcAft>
                <a:spcPts val="0"/>
              </a:spcAft>
              <a:buClr>
                <a:schemeClr val="accent2"/>
              </a:buClr>
              <a:buSzPct val="100000"/>
              <a:buNone/>
            </a:pPr>
            <a:r>
              <a:rPr lang="en-US" sz="2800"/>
              <a:t>2e.	Grow professionally / set goals / guide own professional development</a:t>
            </a:r>
            <a:endParaRPr/>
          </a:p>
          <a:p>
            <a:pPr indent="-684212" lvl="0" marL="684212" rtl="0" algn="l">
              <a:lnSpc>
                <a:spcPct val="130000"/>
              </a:lnSpc>
              <a:spcBef>
                <a:spcPts val="600"/>
              </a:spcBef>
              <a:spcAft>
                <a:spcPts val="0"/>
              </a:spcAft>
              <a:buClr>
                <a:schemeClr val="accent2"/>
              </a:buClr>
              <a:buSzPct val="100000"/>
              <a:buNone/>
            </a:pPr>
            <a:r>
              <a:rPr lang="en-US" sz="2800"/>
              <a:t>2f.	Collaborate for professional learning with colleagues</a:t>
            </a:r>
            <a:endParaRPr/>
          </a:p>
          <a:p>
            <a:pPr indent="0" lvl="0" marL="233362" rtl="0" algn="l">
              <a:lnSpc>
                <a:spcPct val="150000"/>
              </a:lnSpc>
              <a:spcBef>
                <a:spcPts val="0"/>
              </a:spcBef>
              <a:spcAft>
                <a:spcPts val="0"/>
              </a:spcAft>
              <a:buSzPct val="111786"/>
              <a:buNone/>
            </a:pPr>
            <a:r>
              <a:t/>
            </a:r>
            <a:endParaRPr sz="2590"/>
          </a:p>
          <a:p>
            <a:pPr indent="0" lvl="0" marL="0" rtl="0" algn="l">
              <a:lnSpc>
                <a:spcPct val="100000"/>
              </a:lnSpc>
              <a:spcBef>
                <a:spcPts val="520"/>
              </a:spcBef>
              <a:spcAft>
                <a:spcPts val="0"/>
              </a:spcAft>
              <a:buSzPct val="121375"/>
              <a:buNone/>
            </a:pPr>
            <a:r>
              <a:rPr i="1" lang="en-US" sz="2400"/>
              <a:t>* See the </a:t>
            </a:r>
            <a:r>
              <a:rPr lang="en-US" sz="2400"/>
              <a:t>Guide to AAQEP Accreditation </a:t>
            </a:r>
            <a:r>
              <a:rPr i="1" lang="en-US" sz="2400"/>
              <a:t>for each aspect’s full description.</a:t>
            </a:r>
            <a:endParaRPr sz="2400"/>
          </a:p>
          <a:p>
            <a:pPr indent="0" lvl="0" marL="0" rtl="0" algn="l">
              <a:lnSpc>
                <a:spcPct val="100000"/>
              </a:lnSpc>
              <a:spcBef>
                <a:spcPts val="481"/>
              </a:spcBef>
              <a:spcAft>
                <a:spcPts val="0"/>
              </a:spcAft>
              <a:buSzPct val="111775"/>
              <a:buNone/>
            </a:pPr>
            <a:r>
              <a:t/>
            </a:r>
            <a:endParaRPr sz="2405"/>
          </a:p>
        </p:txBody>
      </p:sp>
      <p:sp>
        <p:nvSpPr>
          <p:cNvPr id="270" name="Google Shape;270;g24c866a59c4_0_244"/>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g24c866a59c4_0_244"/>
          <p:cNvSpPr txBox="1"/>
          <p:nvPr/>
        </p:nvSpPr>
        <p:spPr>
          <a:xfrm>
            <a:off x="565072" y="959363"/>
            <a:ext cx="11238300" cy="1143000"/>
          </a:xfrm>
          <a:prstGeom prst="rect">
            <a:avLst/>
          </a:prstGeom>
          <a:noFill/>
          <a:ln>
            <a:noFill/>
          </a:ln>
        </p:spPr>
        <p:txBody>
          <a:bodyPr anchorCtr="0" anchor="t" bIns="0" lIns="0" spcFirstLastPara="1" rIns="0" wrap="square" tIns="45700">
            <a:normAutofit fontScale="92500"/>
          </a:bodyPr>
          <a:lstStyle/>
          <a:p>
            <a:pPr indent="-4762" lvl="0" marL="4762" marR="0" rtl="0" algn="l">
              <a:lnSpc>
                <a:spcPct val="100000"/>
              </a:lnSpc>
              <a:spcBef>
                <a:spcPts val="0"/>
              </a:spcBef>
              <a:spcAft>
                <a:spcPts val="0"/>
              </a:spcAft>
              <a:buClr>
                <a:schemeClr val="dk2"/>
              </a:buClr>
              <a:buSzPct val="86485"/>
              <a:buFont typeface="Century Gothic"/>
              <a:buNone/>
            </a:pPr>
            <a:r>
              <a:rPr b="0" i="0" lang="en-US" sz="3700" u="none" cap="none" strike="noStrike">
                <a:solidFill>
                  <a:schemeClr val="dk2"/>
                </a:solidFill>
                <a:latin typeface="Century Gothic"/>
                <a:ea typeface="Century Gothic"/>
                <a:cs typeface="Century Gothic"/>
                <a:sym typeface="Century Gothic"/>
              </a:rPr>
              <a:t>Aspects* of completer prof. competence &amp; growth</a:t>
            </a:r>
            <a:br>
              <a:rPr b="0" i="0" lang="en-US" sz="3700" u="none" cap="none" strike="noStrike">
                <a:solidFill>
                  <a:schemeClr val="dk2"/>
                </a:solidFill>
                <a:latin typeface="Century Gothic"/>
                <a:ea typeface="Century Gothic"/>
                <a:cs typeface="Century Gothic"/>
                <a:sym typeface="Century Gothic"/>
              </a:rPr>
            </a:br>
            <a:r>
              <a:rPr b="0" i="0" lang="en-US" sz="3700" u="none" cap="none" strike="noStrike">
                <a:solidFill>
                  <a:schemeClr val="dk2"/>
                </a:solidFill>
                <a:latin typeface="Century Gothic"/>
                <a:ea typeface="Century Gothic"/>
                <a:cs typeface="Century Gothic"/>
                <a:sym typeface="Century Gothic"/>
              </a:rPr>
              <a:t>	</a:t>
            </a:r>
            <a:r>
              <a:rPr b="0" i="0" lang="en-US" sz="2800" u="none" cap="none" strike="noStrike">
                <a:solidFill>
                  <a:schemeClr val="dk2"/>
                </a:solidFill>
                <a:latin typeface="Century Gothic"/>
                <a:ea typeface="Century Gothic"/>
                <a:cs typeface="Century Gothic"/>
                <a:sym typeface="Century Gothic"/>
              </a:rPr>
              <a:t>Engagement in professional practice (Standard 2)</a:t>
            </a:r>
            <a:endParaRPr b="0" i="0" sz="2800" u="none" cap="none" strike="noStrike">
              <a:solidFill>
                <a:schemeClr val="dk2"/>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4c866a59c4_0_250"/>
          <p:cNvSpPr txBox="1"/>
          <p:nvPr>
            <p:ph type="title"/>
          </p:nvPr>
        </p:nvSpPr>
        <p:spPr>
          <a:xfrm>
            <a:off x="565554" y="927493"/>
            <a:ext cx="10712400" cy="1497600"/>
          </a:xfrm>
          <a:prstGeom prst="rect">
            <a:avLst/>
          </a:prstGeom>
          <a:noFill/>
          <a:ln>
            <a:noFill/>
          </a:ln>
        </p:spPr>
        <p:txBody>
          <a:bodyPr anchorCtr="0" anchor="t" bIns="0" lIns="0" spcFirstLastPara="1" rIns="0" wrap="square" tIns="45700">
            <a:normAutofit/>
          </a:bodyPr>
          <a:lstStyle/>
          <a:p>
            <a:pPr indent="0" lvl="0" marL="0" rtl="0" algn="l">
              <a:lnSpc>
                <a:spcPct val="100000"/>
              </a:lnSpc>
              <a:spcBef>
                <a:spcPts val="0"/>
              </a:spcBef>
              <a:spcAft>
                <a:spcPts val="0"/>
              </a:spcAft>
              <a:buClr>
                <a:srgbClr val="0B5394"/>
              </a:buClr>
              <a:buSzPts val="3200"/>
              <a:buFont typeface="Century Gothic"/>
              <a:buNone/>
            </a:pPr>
            <a:r>
              <a:rPr lang="en-US" sz="3600">
                <a:solidFill>
                  <a:schemeClr val="dk2"/>
                </a:solidFill>
                <a:latin typeface="Century Gothic"/>
                <a:ea typeface="Century Gothic"/>
                <a:cs typeface="Century Gothic"/>
                <a:sym typeface="Century Gothic"/>
              </a:rPr>
              <a:t>Aspects* of quality program practices</a:t>
            </a:r>
            <a:br>
              <a:rPr lang="en-US" sz="3600">
                <a:solidFill>
                  <a:schemeClr val="dk2"/>
                </a:solidFill>
                <a:latin typeface="Century Gothic"/>
                <a:ea typeface="Century Gothic"/>
                <a:cs typeface="Century Gothic"/>
                <a:sym typeface="Century Gothic"/>
              </a:rPr>
            </a:br>
            <a:r>
              <a:rPr lang="en-US" sz="3600">
                <a:solidFill>
                  <a:schemeClr val="dk2"/>
                </a:solidFill>
                <a:latin typeface="Century Gothic"/>
                <a:ea typeface="Century Gothic"/>
                <a:cs typeface="Century Gothic"/>
                <a:sym typeface="Century Gothic"/>
              </a:rPr>
              <a:t>	</a:t>
            </a:r>
            <a:r>
              <a:rPr lang="en-US" sz="2600">
                <a:solidFill>
                  <a:schemeClr val="dk2"/>
                </a:solidFill>
                <a:latin typeface="Century Gothic"/>
                <a:ea typeface="Century Gothic"/>
                <a:cs typeface="Century Gothic"/>
                <a:sym typeface="Century Gothic"/>
              </a:rPr>
              <a:t>Program capacity (Standard 3)</a:t>
            </a:r>
            <a:endParaRPr sz="2600">
              <a:solidFill>
                <a:schemeClr val="dk2"/>
              </a:solidFill>
            </a:endParaRPr>
          </a:p>
        </p:txBody>
      </p:sp>
      <p:sp>
        <p:nvSpPr>
          <p:cNvPr id="279" name="Google Shape;279;g24c866a59c4_0_250"/>
          <p:cNvSpPr txBox="1"/>
          <p:nvPr>
            <p:ph idx="1" type="body"/>
          </p:nvPr>
        </p:nvSpPr>
        <p:spPr>
          <a:xfrm>
            <a:off x="198782" y="2152432"/>
            <a:ext cx="11794500" cy="3899400"/>
          </a:xfrm>
          <a:prstGeom prst="rect">
            <a:avLst/>
          </a:prstGeom>
          <a:noFill/>
          <a:ln>
            <a:noFill/>
          </a:ln>
        </p:spPr>
        <p:txBody>
          <a:bodyPr anchorCtr="0" anchor="t" bIns="45700" lIns="91425" spcFirstLastPara="1" rIns="91425" wrap="square" tIns="45700">
            <a:normAutofit fontScale="92500" lnSpcReduction="10000"/>
          </a:bodyPr>
          <a:lstStyle/>
          <a:p>
            <a:pPr indent="0" lvl="0" marL="234950" rtl="0" algn="l">
              <a:lnSpc>
                <a:spcPct val="150000"/>
              </a:lnSpc>
              <a:spcBef>
                <a:spcPts val="0"/>
              </a:spcBef>
              <a:spcAft>
                <a:spcPts val="0"/>
              </a:spcAft>
              <a:buSzPct val="95000"/>
              <a:buNone/>
            </a:pPr>
            <a:r>
              <a:rPr lang="en-US" sz="2800"/>
              <a:t>3a. Coherent curriculum aligned to national or state standards</a:t>
            </a:r>
            <a:endParaRPr/>
          </a:p>
          <a:p>
            <a:pPr indent="0" lvl="0" marL="234950" rtl="0" algn="l">
              <a:lnSpc>
                <a:spcPct val="150000"/>
              </a:lnSpc>
              <a:spcBef>
                <a:spcPts val="0"/>
              </a:spcBef>
              <a:spcAft>
                <a:spcPts val="0"/>
              </a:spcAft>
              <a:buSzPct val="95000"/>
              <a:buNone/>
            </a:pPr>
            <a:r>
              <a:rPr lang="en-US" sz="2800"/>
              <a:t>3b. Quality clinical experiences in documented, effective partnerships</a:t>
            </a:r>
            <a:endParaRPr/>
          </a:p>
          <a:p>
            <a:pPr indent="0" lvl="0" marL="234950" rtl="0" algn="l">
              <a:lnSpc>
                <a:spcPct val="150000"/>
              </a:lnSpc>
              <a:spcBef>
                <a:spcPts val="0"/>
              </a:spcBef>
              <a:spcAft>
                <a:spcPts val="0"/>
              </a:spcAft>
              <a:buSzPct val="95000"/>
              <a:buNone/>
            </a:pPr>
            <a:r>
              <a:rPr lang="en-US" sz="2800"/>
              <a:t>3c. Stakeholder engagement in analysis, planning, improvement, etc.</a:t>
            </a:r>
            <a:endParaRPr/>
          </a:p>
          <a:p>
            <a:pPr indent="0" lvl="0" marL="234950" rtl="0" algn="l">
              <a:lnSpc>
                <a:spcPct val="150000"/>
              </a:lnSpc>
              <a:spcBef>
                <a:spcPts val="0"/>
              </a:spcBef>
              <a:spcAft>
                <a:spcPts val="0"/>
              </a:spcAft>
              <a:buSzPct val="95000"/>
              <a:buNone/>
            </a:pPr>
            <a:r>
              <a:rPr lang="en-US" sz="2800"/>
              <a:t>3d. Admission/monitoring process linked candidate to success</a:t>
            </a:r>
            <a:endParaRPr b="1" sz="2800"/>
          </a:p>
          <a:p>
            <a:pPr indent="0" lvl="0" marL="234950" rtl="0" algn="l">
              <a:lnSpc>
                <a:spcPct val="150000"/>
              </a:lnSpc>
              <a:spcBef>
                <a:spcPts val="0"/>
              </a:spcBef>
              <a:spcAft>
                <a:spcPts val="0"/>
              </a:spcAft>
              <a:buSzPct val="95000"/>
              <a:buNone/>
            </a:pPr>
            <a:r>
              <a:rPr lang="en-US" sz="2800"/>
              <a:t>3e. Internal quality assurance/continuous improvement </a:t>
            </a:r>
            <a:r>
              <a:rPr lang="en-US"/>
              <a:t>(w/ good data)</a:t>
            </a:r>
            <a:endParaRPr sz="2800"/>
          </a:p>
          <a:p>
            <a:pPr indent="0" lvl="0" marL="234950" rtl="0" algn="l">
              <a:lnSpc>
                <a:spcPct val="150000"/>
              </a:lnSpc>
              <a:spcBef>
                <a:spcPts val="0"/>
              </a:spcBef>
              <a:spcAft>
                <a:spcPts val="0"/>
              </a:spcAft>
              <a:buSzPct val="95000"/>
              <a:buNone/>
            </a:pPr>
            <a:r>
              <a:rPr lang="en-US" sz="2800"/>
              <a:t>3f. Capacity for quality and institutional commitment to the program</a:t>
            </a:r>
            <a:endParaRPr/>
          </a:p>
          <a:p>
            <a:pPr indent="0" lvl="0" marL="0" rtl="0" algn="l">
              <a:lnSpc>
                <a:spcPct val="100000"/>
              </a:lnSpc>
              <a:spcBef>
                <a:spcPts val="481"/>
              </a:spcBef>
              <a:spcAft>
                <a:spcPts val="0"/>
              </a:spcAft>
              <a:buSzPct val="95000"/>
              <a:buNone/>
            </a:pPr>
            <a:r>
              <a:t/>
            </a:r>
            <a:endParaRPr/>
          </a:p>
        </p:txBody>
      </p:sp>
      <p:sp>
        <p:nvSpPr>
          <p:cNvPr id="280" name="Google Shape;280;g24c866a59c4_0_250"/>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81" name="Google Shape;281;g24c866a59c4_0_250"/>
          <p:cNvSpPr txBox="1"/>
          <p:nvPr/>
        </p:nvSpPr>
        <p:spPr>
          <a:xfrm>
            <a:off x="490734" y="6051884"/>
            <a:ext cx="10583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520"/>
              </a:spcBef>
              <a:spcAft>
                <a:spcPts val="0"/>
              </a:spcAft>
              <a:buClr>
                <a:srgbClr val="05686C"/>
              </a:buClr>
              <a:buSzPts val="2428"/>
              <a:buFont typeface="Noto Sans"/>
              <a:buNone/>
            </a:pPr>
            <a:r>
              <a:rPr b="0" i="1" lang="en-US" sz="2000" u="none" cap="none" strike="noStrike">
                <a:solidFill>
                  <a:srgbClr val="000000"/>
                </a:solidFill>
                <a:latin typeface="Century Gothic"/>
                <a:ea typeface="Century Gothic"/>
                <a:cs typeface="Century Gothic"/>
                <a:sym typeface="Century Gothic"/>
              </a:rPr>
              <a:t>* See the </a:t>
            </a:r>
            <a:r>
              <a:rPr b="0" i="0" lang="en-US" sz="2000" u="none" cap="none" strike="noStrike">
                <a:solidFill>
                  <a:srgbClr val="000000"/>
                </a:solidFill>
                <a:latin typeface="Century Gothic"/>
                <a:ea typeface="Century Gothic"/>
                <a:cs typeface="Century Gothic"/>
                <a:sym typeface="Century Gothic"/>
              </a:rPr>
              <a:t>Guide to AAQEP Accreditation </a:t>
            </a:r>
            <a:r>
              <a:rPr b="0" i="1" lang="en-US" sz="2000" u="none" cap="none" strike="noStrike">
                <a:solidFill>
                  <a:srgbClr val="000000"/>
                </a:solidFill>
                <a:latin typeface="Century Gothic"/>
                <a:ea typeface="Century Gothic"/>
                <a:cs typeface="Century Gothic"/>
                <a:sym typeface="Century Gothic"/>
              </a:rPr>
              <a:t>for each aspect’s full description.</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4c866a59c4_0_0"/>
          <p:cNvSpPr txBox="1"/>
          <p:nvPr>
            <p:ph type="title"/>
          </p:nvPr>
        </p:nvSpPr>
        <p:spPr>
          <a:xfrm>
            <a:off x="589428" y="1027116"/>
            <a:ext cx="11128500" cy="918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rgbClr val="0B5394"/>
              </a:buClr>
              <a:buSzPts val="3000"/>
              <a:buFont typeface="Century Gothic"/>
              <a:buNone/>
            </a:pPr>
            <a:r>
              <a:rPr lang="en-US" sz="3100">
                <a:solidFill>
                  <a:schemeClr val="dk2"/>
                </a:solidFill>
                <a:latin typeface="Century Gothic"/>
                <a:ea typeface="Century Gothic"/>
                <a:cs typeface="Century Gothic"/>
                <a:sym typeface="Century Gothic"/>
              </a:rPr>
              <a:t>Aspects* of program engagement in system improvement </a:t>
            </a:r>
            <a:br>
              <a:rPr lang="en-US" sz="3000">
                <a:solidFill>
                  <a:schemeClr val="dk2"/>
                </a:solidFill>
                <a:latin typeface="Century Gothic"/>
                <a:ea typeface="Century Gothic"/>
                <a:cs typeface="Century Gothic"/>
                <a:sym typeface="Century Gothic"/>
              </a:rPr>
            </a:br>
            <a:r>
              <a:rPr lang="en-US" sz="3000">
                <a:solidFill>
                  <a:schemeClr val="dk2"/>
                </a:solidFill>
                <a:latin typeface="Century Gothic"/>
                <a:ea typeface="Century Gothic"/>
                <a:cs typeface="Century Gothic"/>
                <a:sym typeface="Century Gothic"/>
              </a:rPr>
              <a:t>	</a:t>
            </a:r>
            <a:r>
              <a:rPr lang="en-US" sz="2600">
                <a:solidFill>
                  <a:schemeClr val="dk2"/>
                </a:solidFill>
                <a:latin typeface="Century Gothic"/>
                <a:ea typeface="Century Gothic"/>
                <a:cs typeface="Century Gothic"/>
                <a:sym typeface="Century Gothic"/>
              </a:rPr>
              <a:t>Strengthening the P-20 system (Standard 4)</a:t>
            </a:r>
            <a:endParaRPr sz="2600">
              <a:solidFill>
                <a:schemeClr val="dk2"/>
              </a:solidFill>
            </a:endParaRPr>
          </a:p>
        </p:txBody>
      </p:sp>
      <p:sp>
        <p:nvSpPr>
          <p:cNvPr id="289" name="Google Shape;289;g24c866a59c4_0_0"/>
          <p:cNvSpPr txBox="1"/>
          <p:nvPr>
            <p:ph idx="1" type="body"/>
          </p:nvPr>
        </p:nvSpPr>
        <p:spPr>
          <a:xfrm>
            <a:off x="483034" y="2421139"/>
            <a:ext cx="11235000" cy="37947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SzPts val="2280"/>
              <a:buNone/>
            </a:pPr>
            <a:r>
              <a:rPr lang="en-US" sz="2400"/>
              <a:t>4a.	Engages stakeholders to support schools and reduce disparities</a:t>
            </a:r>
            <a:endParaRPr/>
          </a:p>
          <a:p>
            <a:pPr indent="0" lvl="0" marL="0" rtl="0" algn="l">
              <a:lnSpc>
                <a:spcPct val="110000"/>
              </a:lnSpc>
              <a:spcBef>
                <a:spcPts val="0"/>
              </a:spcBef>
              <a:spcAft>
                <a:spcPts val="0"/>
              </a:spcAft>
              <a:buSzPts val="2280"/>
              <a:buNone/>
            </a:pPr>
            <a:r>
              <a:t/>
            </a:r>
            <a:endParaRPr sz="1100"/>
          </a:p>
          <a:p>
            <a:pPr indent="0" lvl="0" marL="0" rtl="0" algn="l">
              <a:lnSpc>
                <a:spcPct val="110000"/>
              </a:lnSpc>
              <a:spcBef>
                <a:spcPts val="0"/>
              </a:spcBef>
              <a:spcAft>
                <a:spcPts val="0"/>
              </a:spcAft>
              <a:buSzPts val="2280"/>
              <a:buNone/>
            </a:pPr>
            <a:r>
              <a:rPr lang="en-US"/>
              <a:t>4b.	</a:t>
            </a:r>
            <a:r>
              <a:rPr lang="en-US" sz="2400"/>
              <a:t>Supports diverse educator workforce/addresses state and local</a:t>
            </a:r>
            <a:endParaRPr/>
          </a:p>
          <a:p>
            <a:pPr indent="0" lvl="0" marL="0" rtl="0" algn="l">
              <a:lnSpc>
                <a:spcPct val="110000"/>
              </a:lnSpc>
              <a:spcBef>
                <a:spcPts val="0"/>
              </a:spcBef>
              <a:spcAft>
                <a:spcPts val="0"/>
              </a:spcAft>
              <a:buSzPts val="2280"/>
              <a:buNone/>
            </a:pPr>
            <a:r>
              <a:rPr lang="en-US" sz="2400"/>
              <a:t>           needs</a:t>
            </a:r>
            <a:endParaRPr sz="2400"/>
          </a:p>
          <a:p>
            <a:pPr indent="0" lvl="0" marL="0" rtl="0" algn="l">
              <a:lnSpc>
                <a:spcPct val="110000"/>
              </a:lnSpc>
              <a:spcBef>
                <a:spcPts val="1200"/>
              </a:spcBef>
              <a:spcAft>
                <a:spcPts val="0"/>
              </a:spcAft>
              <a:buSzPts val="2280"/>
              <a:buNone/>
            </a:pPr>
            <a:r>
              <a:rPr lang="en-US" sz="2400"/>
              <a:t>4c.	Supports completer career entry and growth</a:t>
            </a:r>
            <a:endParaRPr b="1" sz="2400"/>
          </a:p>
          <a:p>
            <a:pPr indent="0" lvl="0" marL="0" rtl="0" algn="l">
              <a:lnSpc>
                <a:spcPct val="110000"/>
              </a:lnSpc>
              <a:spcBef>
                <a:spcPts val="1200"/>
              </a:spcBef>
              <a:spcAft>
                <a:spcPts val="0"/>
              </a:spcAft>
              <a:buSzPts val="2280"/>
              <a:buNone/>
            </a:pPr>
            <a:r>
              <a:rPr lang="en-US" sz="2400"/>
              <a:t>4d.	Uses available evidence on completers for program improvement</a:t>
            </a:r>
            <a:endParaRPr/>
          </a:p>
          <a:p>
            <a:pPr indent="0" lvl="0" marL="0" rtl="0" algn="l">
              <a:lnSpc>
                <a:spcPct val="110000"/>
              </a:lnSpc>
              <a:spcBef>
                <a:spcPts val="1200"/>
              </a:spcBef>
              <a:spcAft>
                <a:spcPts val="0"/>
              </a:spcAft>
              <a:buSzPts val="2280"/>
              <a:buNone/>
            </a:pPr>
            <a:r>
              <a:rPr lang="en-US" sz="2400"/>
              <a:t>4e.	Meets relevant regulatory requirements</a:t>
            </a:r>
            <a:endParaRPr sz="2400"/>
          </a:p>
          <a:p>
            <a:pPr indent="0" lvl="0" marL="0" rtl="0" algn="l">
              <a:lnSpc>
                <a:spcPct val="110000"/>
              </a:lnSpc>
              <a:spcBef>
                <a:spcPts val="1200"/>
              </a:spcBef>
              <a:spcAft>
                <a:spcPts val="0"/>
              </a:spcAft>
              <a:buSzPts val="2280"/>
              <a:buNone/>
            </a:pPr>
            <a:r>
              <a:rPr lang="en-US" sz="2400"/>
              <a:t>4f.	Investigates effectiveness vis-à-vis institutional mission</a:t>
            </a:r>
            <a:endParaRPr/>
          </a:p>
        </p:txBody>
      </p:sp>
      <p:sp>
        <p:nvSpPr>
          <p:cNvPr id="290" name="Google Shape;290;g24c866a59c4_0_0"/>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1" name="Google Shape;291;g24c866a59c4_0_0"/>
          <p:cNvSpPr txBox="1"/>
          <p:nvPr/>
        </p:nvSpPr>
        <p:spPr>
          <a:xfrm>
            <a:off x="473938" y="6215748"/>
            <a:ext cx="10583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520"/>
              </a:spcBef>
              <a:spcAft>
                <a:spcPts val="0"/>
              </a:spcAft>
              <a:buClr>
                <a:srgbClr val="05686C"/>
              </a:buClr>
              <a:buSzPts val="2428"/>
              <a:buFont typeface="Noto Sans"/>
              <a:buNone/>
            </a:pPr>
            <a:r>
              <a:rPr b="0" i="1" lang="en-US" sz="2000" u="none" cap="none" strike="noStrike">
                <a:solidFill>
                  <a:srgbClr val="000000"/>
                </a:solidFill>
                <a:latin typeface="Century Gothic"/>
                <a:ea typeface="Century Gothic"/>
                <a:cs typeface="Century Gothic"/>
                <a:sym typeface="Century Gothic"/>
              </a:rPr>
              <a:t>* See the </a:t>
            </a:r>
            <a:r>
              <a:rPr b="0" i="0" lang="en-US" sz="2000" u="none" cap="none" strike="noStrike">
                <a:solidFill>
                  <a:srgbClr val="000000"/>
                </a:solidFill>
                <a:latin typeface="Century Gothic"/>
                <a:ea typeface="Century Gothic"/>
                <a:cs typeface="Century Gothic"/>
                <a:sym typeface="Century Gothic"/>
              </a:rPr>
              <a:t>Guide to AAQEP Accreditation </a:t>
            </a:r>
            <a:r>
              <a:rPr b="0" i="1" lang="en-US" sz="2000" u="none" cap="none" strike="noStrike">
                <a:solidFill>
                  <a:srgbClr val="000000"/>
                </a:solidFill>
                <a:latin typeface="Century Gothic"/>
                <a:ea typeface="Century Gothic"/>
                <a:cs typeface="Century Gothic"/>
                <a:sym typeface="Century Gothic"/>
              </a:rPr>
              <a:t>for each aspect’s full description.</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4c866a59c4_0_9"/>
          <p:cNvSpPr txBox="1"/>
          <p:nvPr>
            <p:ph type="title"/>
          </p:nvPr>
        </p:nvSpPr>
        <p:spPr>
          <a:xfrm>
            <a:off x="540544" y="429718"/>
            <a:ext cx="110745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100000"/>
              <a:buFont typeface="Century Gothic"/>
              <a:buNone/>
            </a:pPr>
            <a:r>
              <a:rPr lang="en-US" sz="5400"/>
              <a:t>Evidence requirements &amp; priorities</a:t>
            </a:r>
            <a:endParaRPr/>
          </a:p>
        </p:txBody>
      </p:sp>
      <p:sp>
        <p:nvSpPr>
          <p:cNvPr id="298" name="Google Shape;298;g24c866a59c4_0_9"/>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9" name="Google Shape;299;g24c866a59c4_0_9"/>
          <p:cNvSpPr/>
          <p:nvPr/>
        </p:nvSpPr>
        <p:spPr>
          <a:xfrm>
            <a:off x="499904" y="1692728"/>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Multiple measures with reasonable continuity with multiple perspectives</a:t>
            </a:r>
            <a:endParaRPr b="0" i="0" sz="1400" u="none" cap="none" strike="noStrike">
              <a:solidFill>
                <a:srgbClr val="000000"/>
              </a:solidFill>
              <a:latin typeface="Arial"/>
              <a:ea typeface="Arial"/>
              <a:cs typeface="Arial"/>
              <a:sym typeface="Arial"/>
            </a:endParaRPr>
          </a:p>
        </p:txBody>
      </p:sp>
      <p:sp>
        <p:nvSpPr>
          <p:cNvPr id="300" name="Google Shape;300;g24c866a59c4_0_9"/>
          <p:cNvSpPr/>
          <p:nvPr/>
        </p:nvSpPr>
        <p:spPr>
          <a:xfrm>
            <a:off x="499904" y="2437633"/>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Quality of evidence must be investigated and shared</a:t>
            </a:r>
            <a:endParaRPr b="0" i="0" sz="1400" u="none" cap="none" strike="noStrike">
              <a:solidFill>
                <a:srgbClr val="000000"/>
              </a:solidFill>
              <a:latin typeface="Arial"/>
              <a:ea typeface="Arial"/>
              <a:cs typeface="Arial"/>
              <a:sym typeface="Arial"/>
            </a:endParaRPr>
          </a:p>
        </p:txBody>
      </p:sp>
      <p:sp>
        <p:nvSpPr>
          <p:cNvPr id="301" name="Google Shape;301;g24c866a59c4_0_9"/>
          <p:cNvSpPr/>
          <p:nvPr/>
        </p:nvSpPr>
        <p:spPr>
          <a:xfrm>
            <a:off x="499904" y="3167045"/>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Priority is given to direct performance measures</a:t>
            </a:r>
            <a:endParaRPr b="0" i="0" sz="1400" u="none" cap="none" strike="noStrike">
              <a:solidFill>
                <a:srgbClr val="000000"/>
              </a:solidFill>
              <a:latin typeface="Arial"/>
              <a:ea typeface="Arial"/>
              <a:cs typeface="Arial"/>
              <a:sym typeface="Arial"/>
            </a:endParaRPr>
          </a:p>
        </p:txBody>
      </p:sp>
      <p:sp>
        <p:nvSpPr>
          <p:cNvPr id="302" name="Google Shape;302;g24c866a59c4_0_9"/>
          <p:cNvSpPr/>
          <p:nvPr/>
        </p:nvSpPr>
        <p:spPr>
          <a:xfrm>
            <a:off x="499904" y="3896457"/>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Indirect and downstream measures must be considered</a:t>
            </a:r>
            <a:endParaRPr b="0" i="0" sz="1400" u="none" cap="none" strike="noStrike">
              <a:solidFill>
                <a:srgbClr val="000000"/>
              </a:solidFill>
              <a:latin typeface="Arial"/>
              <a:ea typeface="Arial"/>
              <a:cs typeface="Arial"/>
              <a:sym typeface="Arial"/>
            </a:endParaRPr>
          </a:p>
        </p:txBody>
      </p:sp>
      <p:sp>
        <p:nvSpPr>
          <p:cNvPr id="303" name="Google Shape;303;g24c866a59c4_0_9"/>
          <p:cNvSpPr/>
          <p:nvPr/>
        </p:nvSpPr>
        <p:spPr>
          <a:xfrm>
            <a:off x="499904" y="4625869"/>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Differentiation of evidence by license, level, location, and mode</a:t>
            </a:r>
            <a:endParaRPr b="0" i="0" sz="1400" u="none" cap="none" strike="noStrike">
              <a:solidFill>
                <a:srgbClr val="000000"/>
              </a:solidFill>
              <a:latin typeface="Arial"/>
              <a:ea typeface="Arial"/>
              <a:cs typeface="Arial"/>
              <a:sym typeface="Arial"/>
            </a:endParaRPr>
          </a:p>
        </p:txBody>
      </p:sp>
      <p:sp>
        <p:nvSpPr>
          <p:cNvPr id="304" name="Google Shape;304;g24c866a59c4_0_9"/>
          <p:cNvSpPr/>
          <p:nvPr/>
        </p:nvSpPr>
        <p:spPr>
          <a:xfrm>
            <a:off x="499904" y="5355281"/>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Assessments appropriate to the program and context</a:t>
            </a:r>
            <a:endParaRPr b="0" i="0" sz="1400" u="none" cap="none" strike="noStrike">
              <a:solidFill>
                <a:srgbClr val="000000"/>
              </a:solidFill>
              <a:latin typeface="Arial"/>
              <a:ea typeface="Arial"/>
              <a:cs typeface="Arial"/>
              <a:sym typeface="Arial"/>
            </a:endParaRPr>
          </a:p>
        </p:txBody>
      </p:sp>
      <p:sp>
        <p:nvSpPr>
          <p:cNvPr id="305" name="Google Shape;305;g24c866a59c4_0_9"/>
          <p:cNvSpPr/>
          <p:nvPr/>
        </p:nvSpPr>
        <p:spPr>
          <a:xfrm>
            <a:off x="499904" y="6046161"/>
            <a:ext cx="10882200" cy="496800"/>
          </a:xfrm>
          <a:prstGeom prst="roundRect">
            <a:avLst>
              <a:gd fmla="val 16667" name="adj"/>
            </a:avLst>
          </a:pr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entury Gothic"/>
                <a:ea typeface="Century Gothic"/>
                <a:cs typeface="Century Gothic"/>
                <a:sym typeface="Century Gothic"/>
              </a:rPr>
              <a:t>Clear indication of performance expectations for assessment measures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609600" y="812429"/>
            <a:ext cx="10972800" cy="1035374"/>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50661"/>
              <a:buFont typeface="Century Gothic"/>
              <a:buNone/>
            </a:pPr>
            <a:br>
              <a:rPr lang="en-US"/>
            </a:br>
            <a:br>
              <a:rPr lang="en-US"/>
            </a:br>
            <a:r>
              <a:rPr lang="en-US" sz="5600"/>
              <a:t>Welcome and introductions</a:t>
            </a:r>
            <a:endParaRPr sz="5600"/>
          </a:p>
        </p:txBody>
      </p:sp>
      <p:sp>
        <p:nvSpPr>
          <p:cNvPr id="120" name="Google Shape;120;p2"/>
          <p:cNvSpPr txBox="1"/>
          <p:nvPr>
            <p:ph idx="1" type="body"/>
          </p:nvPr>
        </p:nvSpPr>
        <p:spPr>
          <a:xfrm>
            <a:off x="686850" y="2563317"/>
            <a:ext cx="10691100" cy="3100607"/>
          </a:xfrm>
          <a:prstGeom prst="rect">
            <a:avLst/>
          </a:prstGeom>
          <a:noFill/>
          <a:ln>
            <a:noFill/>
          </a:ln>
        </p:spPr>
        <p:txBody>
          <a:bodyPr anchorCtr="0" anchor="ctr" bIns="45700" lIns="91425" spcFirstLastPara="1" rIns="91425" wrap="square" tIns="45700">
            <a:normAutofit/>
          </a:bodyPr>
          <a:lstStyle/>
          <a:p>
            <a:pPr indent="-457200" lvl="0" marL="457200" rtl="0" algn="l">
              <a:lnSpc>
                <a:spcPct val="120000"/>
              </a:lnSpc>
              <a:spcBef>
                <a:spcPts val="640"/>
              </a:spcBef>
              <a:spcAft>
                <a:spcPts val="0"/>
              </a:spcAft>
              <a:buClr>
                <a:schemeClr val="accent1"/>
              </a:buClr>
              <a:buSzPts val="3040"/>
              <a:buFont typeface="Century Gothic"/>
              <a:buChar char="▲"/>
            </a:pPr>
            <a:r>
              <a:rPr b="1" lang="en-US" sz="3200">
                <a:solidFill>
                  <a:srgbClr val="00B0F0"/>
                </a:solidFill>
              </a:rPr>
              <a:t>Sungti Hsu, </a:t>
            </a:r>
            <a:r>
              <a:rPr lang="en-US" sz="3200"/>
              <a:t>Chief Relations Officer, AAQEP</a:t>
            </a:r>
            <a:endParaRPr/>
          </a:p>
          <a:p>
            <a:pPr indent="0" lvl="0" marL="0" rtl="0" algn="l">
              <a:lnSpc>
                <a:spcPct val="120000"/>
              </a:lnSpc>
              <a:spcBef>
                <a:spcPts val="640"/>
              </a:spcBef>
              <a:spcAft>
                <a:spcPts val="0"/>
              </a:spcAft>
              <a:buClr>
                <a:schemeClr val="accent1"/>
              </a:buClr>
              <a:buSzPts val="3040"/>
              <a:buNone/>
            </a:pPr>
            <a:r>
              <a:t/>
            </a:r>
            <a:endParaRPr b="1" sz="3200">
              <a:solidFill>
                <a:srgbClr val="00B0F0"/>
              </a:solidFill>
            </a:endParaRPr>
          </a:p>
          <a:p>
            <a:pPr indent="-457200" lvl="0" marL="457200" rtl="0" algn="l">
              <a:lnSpc>
                <a:spcPct val="120000"/>
              </a:lnSpc>
              <a:spcBef>
                <a:spcPts val="640"/>
              </a:spcBef>
              <a:spcAft>
                <a:spcPts val="0"/>
              </a:spcAft>
              <a:buClr>
                <a:schemeClr val="accent1"/>
              </a:buClr>
              <a:buSzPts val="3040"/>
              <a:buFont typeface="Century Gothic"/>
              <a:buChar char="▲"/>
            </a:pPr>
            <a:r>
              <a:rPr b="1" lang="en-US" sz="3200">
                <a:solidFill>
                  <a:srgbClr val="00B0F0"/>
                </a:solidFill>
              </a:rPr>
              <a:t>Dr. Ashley Zehner, </a:t>
            </a:r>
            <a:r>
              <a:rPr lang="en-US" sz="3200"/>
              <a:t>Professor of Special Education,</a:t>
            </a:r>
            <a:r>
              <a:rPr lang="en-US" sz="3200"/>
              <a:t> Muskingum University</a:t>
            </a:r>
            <a:endParaRPr b="1" sz="3200">
              <a:solidFill>
                <a:srgbClr val="00B0F0"/>
              </a:solidFill>
            </a:endParaRPr>
          </a:p>
        </p:txBody>
      </p:sp>
      <p:sp>
        <p:nvSpPr>
          <p:cNvPr id="121" name="Google Shape;121;p2"/>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63"/>
          <p:cNvSpPr txBox="1"/>
          <p:nvPr>
            <p:ph type="title"/>
          </p:nvPr>
        </p:nvSpPr>
        <p:spPr>
          <a:xfrm>
            <a:off x="439479" y="2857500"/>
            <a:ext cx="11074400" cy="1143000"/>
          </a:xfrm>
          <a:prstGeom prst="rect">
            <a:avLst/>
          </a:prstGeom>
          <a:noFill/>
          <a:ln>
            <a:noFill/>
          </a:ln>
        </p:spPr>
        <p:txBody>
          <a:bodyPr anchorCtr="0" anchor="b" bIns="0" lIns="0" spcFirstLastPara="1" rIns="18275" wrap="square" tIns="0">
            <a:normAutofit fontScale="90000"/>
          </a:bodyPr>
          <a:lstStyle/>
          <a:p>
            <a:pPr indent="0" lvl="0" marL="0" rtl="0" algn="ctr">
              <a:lnSpc>
                <a:spcPct val="100000"/>
              </a:lnSpc>
              <a:spcBef>
                <a:spcPts val="0"/>
              </a:spcBef>
              <a:spcAft>
                <a:spcPts val="0"/>
              </a:spcAft>
              <a:buClr>
                <a:schemeClr val="dk2"/>
              </a:buClr>
              <a:buSzPct val="124443"/>
              <a:buFont typeface="Century Gothic"/>
              <a:buNone/>
            </a:pPr>
            <a:r>
              <a:rPr lang="en-US"/>
              <a:t>Initial Accreditation </a:t>
            </a:r>
            <a:br>
              <a:rPr lang="en-US"/>
            </a:br>
            <a:r>
              <a:rPr lang="en-US"/>
              <a:t>Review Process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4"/>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What is Initial Accreditation?</a:t>
            </a:r>
            <a:endParaRPr/>
          </a:p>
        </p:txBody>
      </p:sp>
      <p:sp>
        <p:nvSpPr>
          <p:cNvPr id="316" name="Google Shape;316;p64"/>
          <p:cNvSpPr txBox="1"/>
          <p:nvPr>
            <p:ph idx="1" type="body"/>
          </p:nvPr>
        </p:nvSpPr>
        <p:spPr>
          <a:xfrm>
            <a:off x="609600" y="2182200"/>
            <a:ext cx="11296200" cy="41424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00000"/>
              </a:lnSpc>
              <a:spcBef>
                <a:spcPts val="360"/>
              </a:spcBef>
              <a:spcAft>
                <a:spcPts val="0"/>
              </a:spcAft>
              <a:buSzPct val="71101"/>
              <a:buNone/>
            </a:pPr>
            <a:r>
              <a:rPr lang="en-US"/>
              <a:t>Initial accreditation is a status awarded based on review of evidence of program capacity and effectiveness, affirming that an </a:t>
            </a:r>
            <a:r>
              <a:rPr b="1" lang="en-US"/>
              <a:t>institution meets fundamental quality requirements</a:t>
            </a:r>
            <a:endParaRPr b="1"/>
          </a:p>
          <a:p>
            <a:pPr indent="0" lvl="0" marL="0" rtl="0" algn="l">
              <a:lnSpc>
                <a:spcPct val="100000"/>
              </a:lnSpc>
              <a:spcBef>
                <a:spcPts val="360"/>
              </a:spcBef>
              <a:spcAft>
                <a:spcPts val="0"/>
              </a:spcAft>
              <a:buSzPct val="71101"/>
              <a:buNone/>
            </a:pPr>
            <a:r>
              <a:t/>
            </a:r>
            <a:endParaRPr/>
          </a:p>
          <a:p>
            <a:pPr indent="0" lvl="0" marL="0" rtl="0" algn="l">
              <a:lnSpc>
                <a:spcPct val="100000"/>
              </a:lnSpc>
              <a:spcBef>
                <a:spcPts val="360"/>
              </a:spcBef>
              <a:spcAft>
                <a:spcPts val="0"/>
              </a:spcAft>
              <a:buSzPct val="71101"/>
              <a:buNone/>
            </a:pPr>
            <a:r>
              <a:rPr lang="en-US"/>
              <a:t>Available for </a:t>
            </a:r>
            <a:r>
              <a:rPr b="1" lang="en-US"/>
              <a:t>newly launched programs </a:t>
            </a:r>
            <a:r>
              <a:rPr lang="en-US"/>
              <a:t>as they begin operation and build comprehensive data sets</a:t>
            </a:r>
            <a:endParaRPr/>
          </a:p>
          <a:p>
            <a:pPr indent="0" lvl="0" marL="0" rtl="0" algn="l">
              <a:lnSpc>
                <a:spcPct val="100000"/>
              </a:lnSpc>
              <a:spcBef>
                <a:spcPts val="360"/>
              </a:spcBef>
              <a:spcAft>
                <a:spcPts val="0"/>
              </a:spcAft>
              <a:buSzPct val="71101"/>
              <a:buNone/>
            </a:pPr>
            <a:r>
              <a:t/>
            </a:r>
            <a:endParaRPr/>
          </a:p>
          <a:p>
            <a:pPr indent="0" lvl="0" marL="0" rtl="0" algn="l">
              <a:lnSpc>
                <a:spcPct val="100000"/>
              </a:lnSpc>
              <a:spcBef>
                <a:spcPts val="360"/>
              </a:spcBef>
              <a:spcAft>
                <a:spcPts val="0"/>
              </a:spcAft>
              <a:buSzPct val="71101"/>
              <a:buNone/>
            </a:pPr>
            <a:r>
              <a:rPr lang="en-US"/>
              <a:t>Supports the timely </a:t>
            </a:r>
            <a:r>
              <a:rPr b="1" lang="en-US"/>
              <a:t>transition</a:t>
            </a:r>
            <a:r>
              <a:rPr lang="en-US"/>
              <a:t> of established programs from one quality assurance system to another as they </a:t>
            </a:r>
            <a:r>
              <a:rPr b="1" lang="en-US"/>
              <a:t>realign to new standards</a:t>
            </a:r>
            <a:endParaRPr b="1"/>
          </a:p>
          <a:p>
            <a:pPr indent="0" lvl="0" marL="0" rtl="0" algn="l">
              <a:lnSpc>
                <a:spcPct val="100000"/>
              </a:lnSpc>
              <a:spcBef>
                <a:spcPts val="360"/>
              </a:spcBef>
              <a:spcAft>
                <a:spcPts val="0"/>
              </a:spcAft>
              <a:buSzPct val="71101"/>
              <a:buNone/>
            </a:pPr>
            <a:r>
              <a:t/>
            </a:r>
            <a:endParaRPr/>
          </a:p>
          <a:p>
            <a:pPr indent="0" lvl="0" marL="0" rtl="0" algn="l">
              <a:lnSpc>
                <a:spcPct val="100000"/>
              </a:lnSpc>
              <a:spcBef>
                <a:spcPts val="360"/>
              </a:spcBef>
              <a:spcAft>
                <a:spcPts val="0"/>
              </a:spcAft>
              <a:buSzPct val="71101"/>
              <a:buNone/>
            </a:pPr>
            <a:r>
              <a:rPr lang="en-US"/>
              <a:t>Initial accreditation status may be conferred for a </a:t>
            </a:r>
            <a:r>
              <a:rPr b="1" lang="en-US"/>
              <a:t>non-renewable</a:t>
            </a:r>
            <a:r>
              <a:rPr lang="en-US"/>
              <a:t> </a:t>
            </a:r>
            <a:r>
              <a:rPr b="1" lang="en-US"/>
              <a:t>5</a:t>
            </a:r>
            <a:r>
              <a:rPr b="1" lang="en-US"/>
              <a:t>-year term (states may have different timelines). For OH providers, the turnaround timeline is 2 years. </a:t>
            </a:r>
            <a:endParaRPr b="1"/>
          </a:p>
          <a:p>
            <a:pPr indent="-228600" lvl="0" marL="457200" rtl="0" algn="l">
              <a:lnSpc>
                <a:spcPct val="100000"/>
              </a:lnSpc>
              <a:spcBef>
                <a:spcPts val="360"/>
              </a:spcBef>
              <a:spcAft>
                <a:spcPts val="0"/>
              </a:spcAft>
              <a:buSzPct val="65769"/>
              <a:buNone/>
            </a:pPr>
            <a:r>
              <a:t/>
            </a:r>
            <a:endParaRPr/>
          </a:p>
        </p:txBody>
      </p:sp>
      <p:sp>
        <p:nvSpPr>
          <p:cNvPr id="317" name="Google Shape;317;p6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c5eebeb5a2_0_0"/>
          <p:cNvSpPr txBox="1"/>
          <p:nvPr>
            <p:ph type="title"/>
          </p:nvPr>
        </p:nvSpPr>
        <p:spPr>
          <a:xfrm>
            <a:off x="609600" y="533520"/>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SzPct val="40000"/>
              <a:buNone/>
            </a:pPr>
            <a:r>
              <a:rPr lang="en-US"/>
              <a:t>How is it similar to 7-year accreditation?</a:t>
            </a:r>
            <a:endParaRPr/>
          </a:p>
        </p:txBody>
      </p:sp>
      <p:sp>
        <p:nvSpPr>
          <p:cNvPr id="324" name="Google Shape;324;g1c5eebeb5a2_0_0"/>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325" name="Google Shape;325;g1c5eebeb5a2_0_0"/>
          <p:cNvSpPr txBox="1"/>
          <p:nvPr>
            <p:ph idx="1" type="body"/>
          </p:nvPr>
        </p:nvSpPr>
        <p:spPr>
          <a:xfrm>
            <a:off x="609500" y="1922838"/>
            <a:ext cx="11235070" cy="4548843"/>
          </a:xfrm>
          <a:prstGeom prst="rect">
            <a:avLst/>
          </a:prstGeom>
          <a:noFill/>
          <a:ln>
            <a:noFill/>
          </a:ln>
        </p:spPr>
        <p:txBody>
          <a:bodyPr anchorCtr="0" anchor="t" bIns="45700" lIns="91425" spcFirstLastPara="1" rIns="91425" wrap="square" tIns="45700">
            <a:normAutofit fontScale="70000" lnSpcReduction="20000"/>
          </a:bodyPr>
          <a:lstStyle/>
          <a:p>
            <a:pPr indent="-337185" lvl="0" marL="457200" rtl="0" algn="l">
              <a:lnSpc>
                <a:spcPct val="120000"/>
              </a:lnSpc>
              <a:spcBef>
                <a:spcPts val="360"/>
              </a:spcBef>
              <a:spcAft>
                <a:spcPts val="0"/>
              </a:spcAft>
              <a:buSzPct val="76339"/>
              <a:buFont typeface="Arial"/>
              <a:buChar char="•"/>
            </a:pPr>
            <a:r>
              <a:rPr lang="en-US" sz="3200"/>
              <a:t>Provider completes a </a:t>
            </a:r>
            <a:r>
              <a:rPr b="1" lang="en-US" sz="3200"/>
              <a:t>self-study report </a:t>
            </a:r>
            <a:r>
              <a:rPr lang="en-US" sz="3200"/>
              <a:t>(Initial Accreditation Report - IAR)</a:t>
            </a:r>
            <a:endParaRPr sz="1600"/>
          </a:p>
          <a:p>
            <a:pPr indent="-337185" lvl="0" marL="457200" rtl="0" algn="l">
              <a:lnSpc>
                <a:spcPct val="120000"/>
              </a:lnSpc>
              <a:spcBef>
                <a:spcPts val="1000"/>
              </a:spcBef>
              <a:spcAft>
                <a:spcPts val="0"/>
              </a:spcAft>
              <a:buSzPct val="76339"/>
              <a:buFont typeface="Arial"/>
              <a:buChar char="•"/>
            </a:pPr>
            <a:r>
              <a:rPr lang="en-US" sz="3200"/>
              <a:t>Review team (w/ local practitioner) conducts virtual </a:t>
            </a:r>
            <a:r>
              <a:rPr b="1" lang="en-US" sz="3200"/>
              <a:t>previsit review </a:t>
            </a:r>
            <a:r>
              <a:rPr lang="en-US" sz="3200"/>
              <a:t>and writes </a:t>
            </a:r>
            <a:r>
              <a:rPr b="1" lang="en-US" sz="3200"/>
              <a:t>previsit review report</a:t>
            </a:r>
            <a:endParaRPr b="1"/>
          </a:p>
          <a:p>
            <a:pPr indent="-337185" lvl="0" marL="457200" rtl="0" algn="l">
              <a:lnSpc>
                <a:spcPct val="120000"/>
              </a:lnSpc>
              <a:spcBef>
                <a:spcPts val="1000"/>
              </a:spcBef>
              <a:spcAft>
                <a:spcPts val="0"/>
              </a:spcAft>
              <a:buSzPct val="76339"/>
              <a:buFont typeface="Arial"/>
              <a:buChar char="•"/>
            </a:pPr>
            <a:r>
              <a:rPr lang="en-US" sz="3200"/>
              <a:t>Review team conducts a </a:t>
            </a:r>
            <a:r>
              <a:rPr b="1" lang="en-US" sz="3200"/>
              <a:t>virtual </a:t>
            </a:r>
            <a:r>
              <a:rPr b="1" lang="en-US" sz="3200"/>
              <a:t>site visit </a:t>
            </a:r>
            <a:r>
              <a:rPr lang="en-US" sz="3200"/>
              <a:t>that includes </a:t>
            </a:r>
            <a:r>
              <a:rPr b="1" lang="en-US" sz="3200"/>
              <a:t>interviews </a:t>
            </a:r>
            <a:r>
              <a:rPr lang="en-US" sz="3200"/>
              <a:t>with a variety of stakeholders</a:t>
            </a:r>
            <a:endParaRPr sz="3200"/>
          </a:p>
          <a:p>
            <a:pPr indent="-337185" lvl="0" marL="457200" rtl="0" algn="l">
              <a:lnSpc>
                <a:spcPct val="120000"/>
              </a:lnSpc>
              <a:spcBef>
                <a:spcPts val="1000"/>
              </a:spcBef>
              <a:spcAft>
                <a:spcPts val="0"/>
              </a:spcAft>
              <a:buSzPct val="76339"/>
              <a:buFont typeface="Arial"/>
              <a:buChar char="•"/>
            </a:pPr>
            <a:r>
              <a:rPr lang="en-US" sz="3200"/>
              <a:t>Review team completes </a:t>
            </a:r>
            <a:r>
              <a:rPr b="1" lang="en-US" sz="3200"/>
              <a:t>final team report</a:t>
            </a:r>
            <a:endParaRPr b="1" sz="3200"/>
          </a:p>
          <a:p>
            <a:pPr indent="-337185" lvl="0" marL="457200" rtl="0" algn="l">
              <a:lnSpc>
                <a:spcPct val="120000"/>
              </a:lnSpc>
              <a:spcBef>
                <a:spcPts val="1000"/>
              </a:spcBef>
              <a:spcAft>
                <a:spcPts val="0"/>
              </a:spcAft>
              <a:buSzPct val="76339"/>
              <a:buFont typeface="Arial"/>
              <a:buChar char="•"/>
            </a:pPr>
            <a:r>
              <a:rPr lang="en-US" sz="3200"/>
              <a:t>Accreditation commission reviews the IAR and team report to make a </a:t>
            </a:r>
            <a:r>
              <a:rPr b="1" lang="en-US" sz="3200"/>
              <a:t>holistic decision about each standard</a:t>
            </a:r>
            <a:endParaRPr b="1" sz="3200"/>
          </a:p>
          <a:p>
            <a:pPr indent="-337185" lvl="0" marL="457200" rtl="0" algn="l">
              <a:lnSpc>
                <a:spcPct val="120000"/>
              </a:lnSpc>
              <a:spcBef>
                <a:spcPts val="1000"/>
              </a:spcBef>
              <a:spcAft>
                <a:spcPts val="0"/>
              </a:spcAft>
              <a:buSzPct val="76339"/>
              <a:buFont typeface="Arial"/>
              <a:buChar char="•"/>
            </a:pPr>
            <a:r>
              <a:rPr b="1" lang="en-US" sz="3200"/>
              <a:t>Annual reports </a:t>
            </a:r>
            <a:r>
              <a:rPr lang="en-US" sz="3200"/>
              <a:t>are required</a:t>
            </a:r>
            <a:endParaRPr sz="3200"/>
          </a:p>
          <a:p>
            <a:pPr indent="0" lvl="0" marL="0" rtl="0" algn="l">
              <a:lnSpc>
                <a:spcPct val="100000"/>
              </a:lnSpc>
              <a:spcBef>
                <a:spcPts val="1360"/>
              </a:spcBef>
              <a:spcAft>
                <a:spcPts val="0"/>
              </a:spcAft>
              <a:buSzPct val="93956"/>
              <a:buNone/>
            </a:pPr>
            <a:r>
              <a:t/>
            </a:r>
            <a:endParaRPr/>
          </a:p>
          <a:p>
            <a:pPr indent="0" lvl="0" marL="0" rtl="0" algn="ctr">
              <a:lnSpc>
                <a:spcPct val="100000"/>
              </a:lnSpc>
              <a:spcBef>
                <a:spcPts val="360"/>
              </a:spcBef>
              <a:spcAft>
                <a:spcPts val="0"/>
              </a:spcAft>
              <a:buSzPct val="76339"/>
              <a:buNone/>
            </a:pPr>
            <a:r>
              <a:rPr lang="en-US" sz="3200"/>
              <a:t>Reviewers affirm, verify, gather corroborating evidence</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c5eebeb5a2_0_7"/>
          <p:cNvSpPr txBox="1"/>
          <p:nvPr>
            <p:ph type="title"/>
          </p:nvPr>
        </p:nvSpPr>
        <p:spPr>
          <a:xfrm>
            <a:off x="609600" y="533520"/>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1800"/>
              <a:buNone/>
            </a:pPr>
            <a:r>
              <a:rPr lang="en-US"/>
              <a:t>How is it different?</a:t>
            </a:r>
            <a:endParaRPr/>
          </a:p>
        </p:txBody>
      </p:sp>
      <p:sp>
        <p:nvSpPr>
          <p:cNvPr id="332" name="Google Shape;332;g1c5eebeb5a2_0_7"/>
          <p:cNvSpPr txBox="1"/>
          <p:nvPr>
            <p:ph idx="1" type="body"/>
          </p:nvPr>
        </p:nvSpPr>
        <p:spPr>
          <a:xfrm>
            <a:off x="609600" y="2149901"/>
            <a:ext cx="10972800" cy="4389000"/>
          </a:xfrm>
          <a:prstGeom prst="rect">
            <a:avLst/>
          </a:prstGeom>
          <a:noFill/>
          <a:ln>
            <a:noFill/>
          </a:ln>
        </p:spPr>
        <p:txBody>
          <a:bodyPr anchorCtr="0" anchor="ctr" bIns="45700" lIns="91425" spcFirstLastPara="1" rIns="91425" wrap="square" tIns="45700">
            <a:normAutofit fontScale="92500" lnSpcReduction="20000"/>
          </a:bodyPr>
          <a:lstStyle/>
          <a:p>
            <a:pPr indent="-337185" lvl="0" marL="457200" rtl="0" algn="l">
              <a:lnSpc>
                <a:spcPct val="100000"/>
              </a:lnSpc>
              <a:spcBef>
                <a:spcPts val="360"/>
              </a:spcBef>
              <a:spcAft>
                <a:spcPts val="0"/>
              </a:spcAft>
              <a:buSzPct val="71101"/>
              <a:buChar char="●"/>
            </a:pPr>
            <a:r>
              <a:rPr lang="en-US"/>
              <a:t>The site visit is conducted </a:t>
            </a:r>
            <a:r>
              <a:rPr b="1" lang="en-US"/>
              <a:t>virtually</a:t>
            </a:r>
            <a:endParaRPr b="1"/>
          </a:p>
          <a:p>
            <a:pPr indent="0" lvl="0" marL="457200" rtl="0" algn="l">
              <a:lnSpc>
                <a:spcPct val="100000"/>
              </a:lnSpc>
              <a:spcBef>
                <a:spcPts val="360"/>
              </a:spcBef>
              <a:spcAft>
                <a:spcPts val="0"/>
              </a:spcAft>
              <a:buSzPct val="71101"/>
              <a:buNone/>
            </a:pPr>
            <a:r>
              <a:t/>
            </a:r>
            <a:endParaRPr/>
          </a:p>
          <a:p>
            <a:pPr indent="-337185" lvl="0" marL="457200" rtl="0" algn="l">
              <a:lnSpc>
                <a:spcPct val="100000"/>
              </a:lnSpc>
              <a:spcBef>
                <a:spcPts val="360"/>
              </a:spcBef>
              <a:spcAft>
                <a:spcPts val="0"/>
              </a:spcAft>
              <a:buSzPct val="71101"/>
              <a:buChar char="●"/>
            </a:pPr>
            <a:r>
              <a:rPr lang="en-US"/>
              <a:t>There is </a:t>
            </a:r>
            <a:r>
              <a:rPr b="1" lang="en-US"/>
              <a:t>little or no outcome data </a:t>
            </a:r>
            <a:r>
              <a:rPr lang="en-US"/>
              <a:t>in the report (similar to the AAQEP proposal)</a:t>
            </a:r>
            <a:br>
              <a:rPr lang="en-US"/>
            </a:br>
            <a:endParaRPr/>
          </a:p>
          <a:p>
            <a:pPr indent="-337185" lvl="0" marL="457200" rtl="0" algn="l">
              <a:lnSpc>
                <a:spcPct val="100000"/>
              </a:lnSpc>
              <a:spcBef>
                <a:spcPts val="0"/>
              </a:spcBef>
              <a:spcAft>
                <a:spcPts val="0"/>
              </a:spcAft>
              <a:buSzPct val="71101"/>
              <a:buChar char="●"/>
            </a:pPr>
            <a:r>
              <a:rPr b="1" lang="en-US"/>
              <a:t>Questioning</a:t>
            </a:r>
            <a:r>
              <a:rPr lang="en-US"/>
              <a:t> guidance for stakeholder interviews for review teams is more explicit</a:t>
            </a:r>
            <a:endParaRPr/>
          </a:p>
          <a:p>
            <a:pPr indent="0" lvl="0" marL="457200" rtl="0" algn="l">
              <a:lnSpc>
                <a:spcPct val="100000"/>
              </a:lnSpc>
              <a:spcBef>
                <a:spcPts val="360"/>
              </a:spcBef>
              <a:spcAft>
                <a:spcPts val="0"/>
              </a:spcAft>
              <a:buSzPct val="71101"/>
              <a:buNone/>
            </a:pPr>
            <a:r>
              <a:t/>
            </a:r>
            <a:endParaRPr/>
          </a:p>
          <a:p>
            <a:pPr indent="-337185" lvl="0" marL="457200" rtl="0" algn="l">
              <a:lnSpc>
                <a:spcPct val="100000"/>
              </a:lnSpc>
              <a:spcBef>
                <a:spcPts val="360"/>
              </a:spcBef>
              <a:spcAft>
                <a:spcPts val="0"/>
              </a:spcAft>
              <a:buSzPct val="71101"/>
              <a:buChar char="●"/>
            </a:pPr>
            <a:r>
              <a:rPr lang="en-US"/>
              <a:t>IARs are </a:t>
            </a:r>
            <a:r>
              <a:rPr b="1" lang="en-US"/>
              <a:t>shorter</a:t>
            </a:r>
            <a:r>
              <a:rPr lang="en-US"/>
              <a:t> than QARs</a:t>
            </a:r>
            <a:endParaRPr/>
          </a:p>
          <a:p>
            <a:pPr indent="0" lvl="0" marL="457200" rtl="0" algn="l">
              <a:lnSpc>
                <a:spcPct val="100000"/>
              </a:lnSpc>
              <a:spcBef>
                <a:spcPts val="360"/>
              </a:spcBef>
              <a:spcAft>
                <a:spcPts val="0"/>
              </a:spcAft>
              <a:buSzPct val="71101"/>
              <a:buNone/>
            </a:pPr>
            <a:r>
              <a:t/>
            </a:r>
            <a:endParaRPr/>
          </a:p>
          <a:p>
            <a:pPr indent="-337185" lvl="0" marL="457200" rtl="0" algn="l">
              <a:lnSpc>
                <a:spcPct val="100000"/>
              </a:lnSpc>
              <a:spcBef>
                <a:spcPts val="360"/>
              </a:spcBef>
              <a:spcAft>
                <a:spcPts val="0"/>
              </a:spcAft>
              <a:buSzPct val="71101"/>
              <a:buChar char="●"/>
            </a:pPr>
            <a:r>
              <a:rPr lang="en-US"/>
              <a:t>Team report is </a:t>
            </a:r>
            <a:r>
              <a:rPr b="1" lang="en-US"/>
              <a:t>framed holistically at the standard </a:t>
            </a:r>
            <a:r>
              <a:rPr lang="en-US"/>
              <a:t>(rather than aspect) level and by IAR </a:t>
            </a:r>
            <a:r>
              <a:rPr b="1" lang="en-US"/>
              <a:t>component</a:t>
            </a:r>
            <a:r>
              <a:rPr lang="en-US"/>
              <a:t> (Partnerships, Appendices C and E) </a:t>
            </a:r>
            <a:endParaRPr/>
          </a:p>
          <a:p>
            <a:pPr indent="0" lvl="0" marL="457200" rtl="0" algn="l">
              <a:lnSpc>
                <a:spcPct val="100000"/>
              </a:lnSpc>
              <a:spcBef>
                <a:spcPts val="360"/>
              </a:spcBef>
              <a:spcAft>
                <a:spcPts val="0"/>
              </a:spcAft>
              <a:buSzPct val="71101"/>
              <a:buNone/>
            </a:pPr>
            <a:r>
              <a:t/>
            </a:r>
            <a:endParaRPr/>
          </a:p>
        </p:txBody>
      </p:sp>
      <p:sp>
        <p:nvSpPr>
          <p:cNvPr id="333" name="Google Shape;333;g1c5eebeb5a2_0_7"/>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c72bdda995_0_0"/>
          <p:cNvSpPr txBox="1"/>
          <p:nvPr>
            <p:ph type="title"/>
          </p:nvPr>
        </p:nvSpPr>
        <p:spPr>
          <a:xfrm>
            <a:off x="609600" y="704088"/>
            <a:ext cx="11074500"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5000"/>
              <a:buNone/>
            </a:pPr>
            <a:r>
              <a:rPr lang="en-US" sz="4000"/>
              <a:t>Initial Accreditation Review Team process</a:t>
            </a:r>
            <a:endParaRPr sz="4000"/>
          </a:p>
        </p:txBody>
      </p:sp>
      <p:sp>
        <p:nvSpPr>
          <p:cNvPr id="340" name="Google Shape;340;g1c72bdda995_0_0"/>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41" name="Google Shape;341;g1c72bdda995_0_0"/>
          <p:cNvPicPr preferRelativeResize="0"/>
          <p:nvPr/>
        </p:nvPicPr>
        <p:blipFill rotWithShape="1">
          <a:blip r:embed="rId3">
            <a:alphaModFix/>
          </a:blip>
          <a:srcRect b="0" l="0" r="0" t="0"/>
          <a:stretch/>
        </p:blipFill>
        <p:spPr>
          <a:xfrm>
            <a:off x="363970" y="2139029"/>
            <a:ext cx="11320130" cy="40148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6"/>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40000"/>
              <a:buNone/>
            </a:pPr>
            <a:r>
              <a:rPr lang="en-US">
                <a:solidFill>
                  <a:schemeClr val="accent1"/>
                </a:solidFill>
              </a:rPr>
              <a:t>Initial Accreditation Report (IAR) outline</a:t>
            </a:r>
            <a:endParaRPr>
              <a:solidFill>
                <a:schemeClr val="accent1"/>
              </a:solidFill>
            </a:endParaRPr>
          </a:p>
        </p:txBody>
      </p:sp>
      <p:sp>
        <p:nvSpPr>
          <p:cNvPr id="347" name="Google Shape;347;p66"/>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fontScale="77500" lnSpcReduction="20000"/>
          </a:bodyPr>
          <a:lstStyle/>
          <a:p>
            <a:pPr indent="-337185" lvl="0" marL="457200" rtl="0" algn="l">
              <a:lnSpc>
                <a:spcPct val="120000"/>
              </a:lnSpc>
              <a:spcBef>
                <a:spcPts val="360"/>
              </a:spcBef>
              <a:spcAft>
                <a:spcPts val="0"/>
              </a:spcAft>
              <a:buSzPct val="84863"/>
              <a:buAutoNum type="arabicPeriod"/>
            </a:pPr>
            <a:r>
              <a:rPr lang="en-US"/>
              <a:t>Institutional/Programmatic Overview, History, and Context</a:t>
            </a:r>
            <a:endParaRPr/>
          </a:p>
          <a:p>
            <a:pPr indent="-337185" lvl="0" marL="457200" rtl="0" algn="l">
              <a:lnSpc>
                <a:spcPct val="120000"/>
              </a:lnSpc>
              <a:spcBef>
                <a:spcPts val="600"/>
              </a:spcBef>
              <a:spcAft>
                <a:spcPts val="0"/>
              </a:spcAft>
              <a:buSzPct val="84863"/>
              <a:buAutoNum type="arabicPeriod"/>
            </a:pPr>
            <a:r>
              <a:rPr lang="en-US"/>
              <a:t>Standard 1: projected measures with plan for data and analysis</a:t>
            </a:r>
            <a:endParaRPr/>
          </a:p>
          <a:p>
            <a:pPr indent="-337185" lvl="0" marL="457200" rtl="0" algn="l">
              <a:lnSpc>
                <a:spcPct val="120000"/>
              </a:lnSpc>
              <a:spcBef>
                <a:spcPts val="600"/>
              </a:spcBef>
              <a:spcAft>
                <a:spcPts val="0"/>
              </a:spcAft>
              <a:buSzPct val="84863"/>
              <a:buAutoNum type="arabicPeriod"/>
            </a:pPr>
            <a:r>
              <a:rPr lang="en-US"/>
              <a:t>Standard 2: </a:t>
            </a:r>
            <a:r>
              <a:rPr lang="en-US">
                <a:extLst>
                  <a:ext uri="http://customooxmlschemas.google.com/">
                    <go:slidesCustomData xmlns:go="http://customooxmlschemas.google.com/" textRoundtripDataId="0"/>
                  </a:ext>
                </a:extLst>
              </a:rPr>
              <a:t>projected measures with plan for data and </a:t>
            </a:r>
            <a:r>
              <a:rPr lang="en-US"/>
              <a:t>analysis</a:t>
            </a:r>
            <a:endParaRPr/>
          </a:p>
          <a:p>
            <a:pPr indent="-337185" lvl="0" marL="457200" rtl="0" algn="l">
              <a:lnSpc>
                <a:spcPct val="120000"/>
              </a:lnSpc>
              <a:spcBef>
                <a:spcPts val="600"/>
              </a:spcBef>
              <a:spcAft>
                <a:spcPts val="0"/>
              </a:spcAft>
              <a:buSzPct val="84863"/>
              <a:buAutoNum type="arabicPeriod"/>
            </a:pPr>
            <a:r>
              <a:rPr lang="en-US"/>
              <a:t>Documentation of P-12 Partnerships</a:t>
            </a:r>
            <a:endParaRPr/>
          </a:p>
          <a:p>
            <a:pPr indent="-325755" lvl="1" marL="914400" rtl="0" algn="l">
              <a:lnSpc>
                <a:spcPct val="120000"/>
              </a:lnSpc>
              <a:spcBef>
                <a:spcPts val="600"/>
              </a:spcBef>
              <a:spcAft>
                <a:spcPts val="0"/>
              </a:spcAft>
              <a:buSzPct val="82258"/>
              <a:buAutoNum type="alphaLcPeriod"/>
            </a:pPr>
            <a:r>
              <a:rPr lang="en-US">
                <a:extLst>
                  <a:ext uri="http://customooxmlschemas.google.com/">
                    <go:slidesCustomData xmlns:go="http://customooxmlschemas.google.com/" textRoundtripDataId="1"/>
                  </a:ext>
                </a:extLst>
              </a:rPr>
              <a:t>Description and documentation of mutually beneficial P-12 partnerships</a:t>
            </a:r>
            <a:r>
              <a:rPr lang="en-US"/>
              <a:t>(3b)</a:t>
            </a:r>
            <a:endParaRPr/>
          </a:p>
          <a:p>
            <a:pPr indent="-325755" lvl="1" marL="914400" rtl="0" algn="l">
              <a:lnSpc>
                <a:spcPct val="120000"/>
              </a:lnSpc>
              <a:spcBef>
                <a:spcPts val="600"/>
              </a:spcBef>
              <a:spcAft>
                <a:spcPts val="0"/>
              </a:spcAft>
              <a:buSzPct val="82258"/>
              <a:buAutoNum type="alphaLcPeriod"/>
            </a:pPr>
            <a:r>
              <a:rPr lang="en-US"/>
              <a:t>Description of partnerships that support high-need schools and promote equitable outcomes for all learners (4a)</a:t>
            </a:r>
            <a:endParaRPr/>
          </a:p>
          <a:p>
            <a:pPr indent="-337185" lvl="0" marL="457200" rtl="0" algn="l">
              <a:lnSpc>
                <a:spcPct val="120000"/>
              </a:lnSpc>
              <a:spcBef>
                <a:spcPts val="600"/>
              </a:spcBef>
              <a:spcAft>
                <a:spcPts val="0"/>
              </a:spcAft>
              <a:buSzPct val="84863"/>
              <a:buAutoNum type="arabicPeriod"/>
            </a:pPr>
            <a:r>
              <a:rPr lang="en-US"/>
              <a:t>Contextual Challenges and Planned Changes, Improvements, and Innovations</a:t>
            </a:r>
            <a:endParaRPr/>
          </a:p>
          <a:p>
            <a:pPr indent="-337185" lvl="0" marL="457200" rtl="0" algn="l">
              <a:lnSpc>
                <a:spcPct val="120000"/>
              </a:lnSpc>
              <a:spcBef>
                <a:spcPts val="600"/>
              </a:spcBef>
              <a:spcAft>
                <a:spcPts val="0"/>
              </a:spcAft>
              <a:buSzPct val="84863"/>
              <a:buAutoNum type="arabicPeriod"/>
            </a:pPr>
            <a:r>
              <a:rPr lang="en-US"/>
              <a:t>Program Capacity and Institutional Commitment  (QAR Appendix C)</a:t>
            </a:r>
            <a:endParaRPr/>
          </a:p>
          <a:p>
            <a:pPr indent="-337185" lvl="0" marL="457200" rtl="0" algn="l">
              <a:lnSpc>
                <a:spcPct val="120000"/>
              </a:lnSpc>
              <a:spcBef>
                <a:spcPts val="600"/>
              </a:spcBef>
              <a:spcAft>
                <a:spcPts val="600"/>
              </a:spcAft>
              <a:buSzPct val="84863"/>
              <a:buAutoNum type="arabicPeriod"/>
            </a:pPr>
            <a:r>
              <a:rPr lang="en-US"/>
              <a:t>Evidence of Data Quality (detailed evidence or plans) (QAR Appendix E)</a:t>
            </a:r>
            <a:endParaRPr/>
          </a:p>
        </p:txBody>
      </p:sp>
      <p:sp>
        <p:nvSpPr>
          <p:cNvPr id="348" name="Google Shape;348;p66"/>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7"/>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36000"/>
              <a:buNone/>
            </a:pPr>
            <a:r>
              <a:rPr lang="en-US">
                <a:solidFill>
                  <a:schemeClr val="accent1"/>
                </a:solidFill>
              </a:rPr>
              <a:t>IAR Section 1</a:t>
            </a:r>
            <a:endParaRPr>
              <a:solidFill>
                <a:schemeClr val="accent1"/>
              </a:solidFill>
            </a:endParaRPr>
          </a:p>
          <a:p>
            <a:pPr indent="0" lvl="0" marL="0" rtl="0" algn="l">
              <a:lnSpc>
                <a:spcPct val="100000"/>
              </a:lnSpc>
              <a:spcBef>
                <a:spcPts val="360"/>
              </a:spcBef>
              <a:spcAft>
                <a:spcPts val="0"/>
              </a:spcAft>
              <a:buSzPct val="71428"/>
              <a:buNone/>
            </a:pPr>
            <a:r>
              <a:rPr i="1" lang="en-US" sz="2800">
                <a:solidFill>
                  <a:schemeClr val="dk1"/>
                </a:solidFill>
              </a:rPr>
              <a:t>Institutional/Programmatic Overview, History, and Context</a:t>
            </a:r>
            <a:endParaRPr i="1"/>
          </a:p>
        </p:txBody>
      </p:sp>
      <p:sp>
        <p:nvSpPr>
          <p:cNvPr id="354" name="Google Shape;354;p67"/>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360"/>
              </a:spcBef>
              <a:spcAft>
                <a:spcPts val="0"/>
              </a:spcAft>
              <a:buSzPct val="76881"/>
              <a:buNone/>
            </a:pPr>
            <a:r>
              <a:t/>
            </a:r>
            <a:endParaRPr/>
          </a:p>
          <a:p>
            <a:pPr indent="0" lvl="0" marL="120015" rtl="0" algn="l">
              <a:lnSpc>
                <a:spcPct val="100000"/>
              </a:lnSpc>
              <a:spcBef>
                <a:spcPts val="360"/>
              </a:spcBef>
              <a:spcAft>
                <a:spcPts val="0"/>
              </a:spcAft>
              <a:buSzPct val="76881"/>
              <a:buNone/>
            </a:pPr>
            <a:r>
              <a:rPr lang="en-US"/>
              <a:t>Key topics to address include (but are not limited to): </a:t>
            </a:r>
            <a:endParaRPr/>
          </a:p>
          <a:p>
            <a:pPr indent="0" lvl="0" marL="120015" rtl="0" algn="l">
              <a:lnSpc>
                <a:spcPct val="100000"/>
              </a:lnSpc>
              <a:spcBef>
                <a:spcPts val="360"/>
              </a:spcBef>
              <a:spcAft>
                <a:spcPts val="0"/>
              </a:spcAft>
              <a:buSzPct val="76881"/>
              <a:buNone/>
            </a:pPr>
            <a:r>
              <a:t/>
            </a:r>
            <a:endParaRPr/>
          </a:p>
          <a:p>
            <a:pPr indent="-337185" lvl="0" marL="457200" rtl="0" algn="l">
              <a:lnSpc>
                <a:spcPct val="100000"/>
              </a:lnSpc>
              <a:spcBef>
                <a:spcPts val="360"/>
              </a:spcBef>
              <a:spcAft>
                <a:spcPts val="0"/>
              </a:spcAft>
              <a:buSzPct val="76881"/>
              <a:buFont typeface="Arial"/>
              <a:buChar char="•"/>
            </a:pPr>
            <a:r>
              <a:rPr lang="en-US"/>
              <a:t>A brief history of the </a:t>
            </a:r>
            <a:r>
              <a:rPr lang="en-US">
                <a:extLst>
                  <a:ext uri="http://customooxmlschemas.google.com/">
                    <go:slidesCustomData xmlns:go="http://customooxmlschemas.google.com/" textRoundtripDataId="2"/>
                  </a:ext>
                </a:extLst>
              </a:rPr>
              <a:t>institution</a:t>
            </a:r>
            <a:r>
              <a:rPr lang="en-US"/>
              <a:t>/programs seeking accreditation</a:t>
            </a:r>
            <a:endParaRPr/>
          </a:p>
          <a:p>
            <a:pPr indent="0" lvl="0" marL="120015" rtl="0" algn="l">
              <a:lnSpc>
                <a:spcPct val="100000"/>
              </a:lnSpc>
              <a:spcBef>
                <a:spcPts val="360"/>
              </a:spcBef>
              <a:spcAft>
                <a:spcPts val="0"/>
              </a:spcAft>
              <a:buSzPct val="76881"/>
              <a:buNone/>
            </a:pPr>
            <a:r>
              <a:rPr lang="en-US"/>
              <a:t>   (Program Specification Table - see next slide) </a:t>
            </a:r>
            <a:endParaRPr/>
          </a:p>
          <a:p>
            <a:pPr indent="0" lvl="0" marL="120015" rtl="0" algn="l">
              <a:lnSpc>
                <a:spcPct val="100000"/>
              </a:lnSpc>
              <a:spcBef>
                <a:spcPts val="360"/>
              </a:spcBef>
              <a:spcAft>
                <a:spcPts val="0"/>
              </a:spcAft>
              <a:buSzPct val="76881"/>
              <a:buNone/>
            </a:pPr>
            <a:r>
              <a:t/>
            </a:r>
            <a:endParaRPr/>
          </a:p>
          <a:p>
            <a:pPr indent="-337185" lvl="0" marL="457200" rtl="0" algn="l">
              <a:lnSpc>
                <a:spcPct val="100000"/>
              </a:lnSpc>
              <a:spcBef>
                <a:spcPts val="360"/>
              </a:spcBef>
              <a:spcAft>
                <a:spcPts val="0"/>
              </a:spcAft>
              <a:buSzPct val="76881"/>
              <a:buFont typeface="Arial"/>
              <a:buChar char="•"/>
            </a:pPr>
            <a:r>
              <a:rPr lang="en-US"/>
              <a:t>An explanation of the mission and/or rationale that shapes it</a:t>
            </a:r>
            <a:endParaRPr/>
          </a:p>
          <a:p>
            <a:pPr indent="0" lvl="0" marL="120015" rtl="0" algn="l">
              <a:lnSpc>
                <a:spcPct val="100000"/>
              </a:lnSpc>
              <a:spcBef>
                <a:spcPts val="360"/>
              </a:spcBef>
              <a:spcAft>
                <a:spcPts val="0"/>
              </a:spcAft>
              <a:buSzPct val="76881"/>
              <a:buNone/>
            </a:pPr>
            <a:r>
              <a:t/>
            </a:r>
            <a:endParaRPr/>
          </a:p>
          <a:p>
            <a:pPr indent="-337185" lvl="0" marL="457200" rtl="0" algn="l">
              <a:lnSpc>
                <a:spcPct val="100000"/>
              </a:lnSpc>
              <a:spcBef>
                <a:spcPts val="360"/>
              </a:spcBef>
              <a:spcAft>
                <a:spcPts val="0"/>
              </a:spcAft>
              <a:buSzPct val="76881"/>
              <a:buFont typeface="Arial"/>
              <a:buChar char="•"/>
            </a:pPr>
            <a:r>
              <a:rPr lang="en-US"/>
              <a:t>An overview of candidate and </a:t>
            </a:r>
            <a:r>
              <a:rPr lang="en-US">
                <a:extLst>
                  <a:ext uri="http://customooxmlschemas.google.com/">
                    <go:slidesCustomData xmlns:go="http://customooxmlschemas.google.com/" textRoundtripDataId="3"/>
                  </a:ext>
                </a:extLst>
              </a:rPr>
              <a:t>faculty numbers and demographics</a:t>
            </a:r>
            <a:br>
              <a:rPr lang="en-US">
                <a:extLst>
                  <a:ext uri="http://customooxmlschemas.google.com/">
                    <go:slidesCustomData xmlns:go="http://customooxmlschemas.google.com/" textRoundtripDataId="3"/>
                  </a:ext>
                </a:extLst>
              </a:rPr>
            </a:br>
            <a:endParaRPr/>
          </a:p>
          <a:p>
            <a:pPr indent="-462915" lvl="0" marL="691515" rtl="0" algn="l">
              <a:lnSpc>
                <a:spcPct val="100000"/>
              </a:lnSpc>
              <a:spcBef>
                <a:spcPts val="360"/>
              </a:spcBef>
              <a:spcAft>
                <a:spcPts val="0"/>
              </a:spcAft>
              <a:buSzPct val="76881"/>
              <a:buNone/>
            </a:pPr>
            <a:r>
              <a:t/>
            </a:r>
            <a:endParaRPr/>
          </a:p>
        </p:txBody>
      </p:sp>
      <p:sp>
        <p:nvSpPr>
          <p:cNvPr id="355" name="Google Shape;355;p67"/>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9"/>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Program Specification Table </a:t>
            </a:r>
            <a:endParaRPr/>
          </a:p>
        </p:txBody>
      </p:sp>
      <p:sp>
        <p:nvSpPr>
          <p:cNvPr id="361" name="Google Shape;361;p69"/>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p>
            <a:pPr indent="0" lvl="0" marL="120015" rtl="0" algn="l">
              <a:lnSpc>
                <a:spcPct val="100000"/>
              </a:lnSpc>
              <a:spcBef>
                <a:spcPts val="360"/>
              </a:spcBef>
              <a:spcAft>
                <a:spcPts val="0"/>
              </a:spcAft>
              <a:buSzPts val="1710"/>
              <a:buNone/>
            </a:pPr>
            <a:r>
              <a:rPr lang="en-US"/>
              <a:t>Re</a:t>
            </a:r>
            <a:endParaRPr/>
          </a:p>
        </p:txBody>
      </p:sp>
      <p:sp>
        <p:nvSpPr>
          <p:cNvPr id="362" name="Google Shape;362;p69"/>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63" name="Google Shape;363;p69"/>
          <p:cNvPicPr preferRelativeResize="0"/>
          <p:nvPr/>
        </p:nvPicPr>
        <p:blipFill rotWithShape="1">
          <a:blip r:embed="rId3">
            <a:alphaModFix/>
          </a:blip>
          <a:srcRect b="0" l="0" r="0" t="0"/>
          <a:stretch/>
        </p:blipFill>
        <p:spPr>
          <a:xfrm>
            <a:off x="699425" y="1934513"/>
            <a:ext cx="6629400" cy="4391025"/>
          </a:xfrm>
          <a:prstGeom prst="rect">
            <a:avLst/>
          </a:prstGeom>
          <a:noFill/>
          <a:ln>
            <a:noFill/>
          </a:ln>
        </p:spPr>
      </p:pic>
      <p:sp>
        <p:nvSpPr>
          <p:cNvPr id="364" name="Google Shape;364;p69"/>
          <p:cNvSpPr txBox="1"/>
          <p:nvPr/>
        </p:nvSpPr>
        <p:spPr>
          <a:xfrm>
            <a:off x="8265527" y="2960489"/>
            <a:ext cx="3100677" cy="2339072"/>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entury Gothic"/>
                <a:ea typeface="Century Gothic"/>
                <a:cs typeface="Century Gothic"/>
                <a:sym typeface="Century Gothic"/>
              </a:rPr>
              <a:t>Reminder - one or more measures for each aspect must be indicated for each program listed on the Program Specification Table.</a:t>
            </a:r>
            <a:endParaRPr b="0" i="0" sz="20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0"/>
          <p:cNvSpPr txBox="1"/>
          <p:nvPr>
            <p:ph type="title"/>
          </p:nvPr>
        </p:nvSpPr>
        <p:spPr>
          <a:xfrm>
            <a:off x="609600" y="704088"/>
            <a:ext cx="11074400" cy="746932"/>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3800"/>
              <a:buFont typeface="Century Gothic"/>
              <a:buNone/>
            </a:pPr>
            <a:r>
              <a:rPr lang="en-US" sz="4000"/>
              <a:t>AAQEP standards: Dimensions of quality</a:t>
            </a:r>
            <a:endParaRPr sz="5400"/>
          </a:p>
        </p:txBody>
      </p:sp>
      <p:sp>
        <p:nvSpPr>
          <p:cNvPr id="371" name="Google Shape;371;p10"/>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pic>
        <p:nvPicPr>
          <p:cNvPr id="372" name="Google Shape;372;p10"/>
          <p:cNvPicPr preferRelativeResize="0"/>
          <p:nvPr/>
        </p:nvPicPr>
        <p:blipFill rotWithShape="1">
          <a:blip r:embed="rId3">
            <a:alphaModFix/>
          </a:blip>
          <a:srcRect b="0" l="0" r="0" t="0"/>
          <a:stretch/>
        </p:blipFill>
        <p:spPr>
          <a:xfrm>
            <a:off x="609600" y="1572112"/>
            <a:ext cx="10252747" cy="50709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71"/>
          <p:cNvSpPr txBox="1"/>
          <p:nvPr>
            <p:ph type="title"/>
          </p:nvPr>
        </p:nvSpPr>
        <p:spPr>
          <a:xfrm>
            <a:off x="609600" y="1593113"/>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36000"/>
              <a:buNone/>
            </a:pPr>
            <a:r>
              <a:t/>
            </a:r>
            <a:endParaRPr/>
          </a:p>
          <a:p>
            <a:pPr indent="0" lvl="0" marL="0" rtl="0" algn="l">
              <a:lnSpc>
                <a:spcPct val="100000"/>
              </a:lnSpc>
              <a:spcBef>
                <a:spcPts val="0"/>
              </a:spcBef>
              <a:spcAft>
                <a:spcPts val="0"/>
              </a:spcAft>
              <a:buClr>
                <a:schemeClr val="dk2"/>
              </a:buClr>
              <a:buSzPct val="36000"/>
              <a:buNone/>
            </a:pPr>
            <a:r>
              <a:t/>
            </a:r>
            <a:endParaRPr/>
          </a:p>
          <a:p>
            <a:pPr indent="0" lvl="0" marL="0" rtl="0" algn="l">
              <a:lnSpc>
                <a:spcPct val="100000"/>
              </a:lnSpc>
              <a:spcBef>
                <a:spcPts val="360"/>
              </a:spcBef>
              <a:spcAft>
                <a:spcPts val="0"/>
              </a:spcAft>
              <a:buClr>
                <a:schemeClr val="dk1"/>
              </a:buClr>
              <a:buSzPts val="990"/>
              <a:buNone/>
            </a:pPr>
            <a:r>
              <a:rPr lang="en-US">
                <a:solidFill>
                  <a:schemeClr val="accent1"/>
                </a:solidFill>
              </a:rPr>
              <a:t>IAR Sections 2&amp;3</a:t>
            </a:r>
            <a:endParaRPr>
              <a:solidFill>
                <a:schemeClr val="accent1"/>
              </a:solidFill>
            </a:endParaRPr>
          </a:p>
          <a:p>
            <a:pPr indent="0" lvl="0" marL="0" rtl="0" algn="l">
              <a:lnSpc>
                <a:spcPct val="100000"/>
              </a:lnSpc>
              <a:spcBef>
                <a:spcPts val="360"/>
              </a:spcBef>
              <a:spcAft>
                <a:spcPts val="0"/>
              </a:spcAft>
              <a:buClr>
                <a:schemeClr val="dk1"/>
              </a:buClr>
              <a:buSzPct val="50000"/>
              <a:buNone/>
            </a:pPr>
            <a:r>
              <a:rPr i="1" lang="en-US" sz="2800">
                <a:solidFill>
                  <a:schemeClr val="dk1"/>
                </a:solidFill>
              </a:rPr>
              <a:t>Standard</a:t>
            </a:r>
            <a:r>
              <a:rPr i="1" lang="en-US" sz="2200"/>
              <a:t> </a:t>
            </a:r>
            <a:r>
              <a:rPr i="1" lang="en-US" sz="2800">
                <a:solidFill>
                  <a:schemeClr val="dk1"/>
                </a:solidFill>
              </a:rPr>
              <a:t>1 projected measures with plan for data and analysis</a:t>
            </a:r>
            <a:endParaRPr i="1" sz="2800">
              <a:solidFill>
                <a:schemeClr val="dk1"/>
              </a:solidFill>
            </a:endParaRPr>
          </a:p>
          <a:p>
            <a:pPr indent="0" lvl="0" marL="0" rtl="0" algn="l">
              <a:lnSpc>
                <a:spcPct val="100000"/>
              </a:lnSpc>
              <a:spcBef>
                <a:spcPts val="360"/>
              </a:spcBef>
              <a:spcAft>
                <a:spcPts val="0"/>
              </a:spcAft>
              <a:buClr>
                <a:schemeClr val="dk1"/>
              </a:buClr>
              <a:buSzPct val="50000"/>
              <a:buNone/>
            </a:pPr>
            <a:r>
              <a:rPr i="1" lang="en-US" sz="2800">
                <a:solidFill>
                  <a:schemeClr val="dk1"/>
                </a:solidFill>
              </a:rPr>
              <a:t>Standard 2 projected measures with plan for data and analysis</a:t>
            </a:r>
            <a:endParaRPr i="1" sz="2800">
              <a:solidFill>
                <a:schemeClr val="dk1"/>
              </a:solidFill>
            </a:endParaRPr>
          </a:p>
          <a:p>
            <a:pPr indent="0" lvl="0" marL="0" rtl="0" algn="l">
              <a:lnSpc>
                <a:spcPct val="100000"/>
              </a:lnSpc>
              <a:spcBef>
                <a:spcPts val="360"/>
              </a:spcBef>
              <a:spcAft>
                <a:spcPts val="0"/>
              </a:spcAft>
              <a:buClr>
                <a:schemeClr val="dk1"/>
              </a:buClr>
              <a:buSzPct val="50000"/>
              <a:buFont typeface="Arial"/>
              <a:buNone/>
            </a:pPr>
            <a:r>
              <a:t/>
            </a:r>
            <a:endParaRPr sz="2200"/>
          </a:p>
        </p:txBody>
      </p:sp>
      <p:sp>
        <p:nvSpPr>
          <p:cNvPr id="379" name="Google Shape;379;p71"/>
          <p:cNvSpPr txBox="1"/>
          <p:nvPr>
            <p:ph idx="1" type="body"/>
          </p:nvPr>
        </p:nvSpPr>
        <p:spPr>
          <a:xfrm>
            <a:off x="473735" y="2736113"/>
            <a:ext cx="10972800" cy="3802800"/>
          </a:xfrm>
          <a:prstGeom prst="rect">
            <a:avLst/>
          </a:prstGeom>
          <a:noFill/>
          <a:ln>
            <a:noFill/>
          </a:ln>
        </p:spPr>
        <p:txBody>
          <a:bodyPr anchorCtr="0" anchor="ctr" bIns="45700" lIns="91425" spcFirstLastPara="1" rIns="91425" wrap="square" tIns="45700">
            <a:normAutofit fontScale="92500" lnSpcReduction="10000"/>
          </a:bodyPr>
          <a:lstStyle/>
          <a:p>
            <a:pPr indent="-457200" lvl="0" marL="609791" rtl="0" algn="l">
              <a:lnSpc>
                <a:spcPct val="120000"/>
              </a:lnSpc>
              <a:spcBef>
                <a:spcPts val="0"/>
              </a:spcBef>
              <a:spcAft>
                <a:spcPts val="0"/>
              </a:spcAft>
              <a:buSzPct val="65769"/>
              <a:buFont typeface="Arial"/>
              <a:buChar char="•"/>
            </a:pPr>
            <a:r>
              <a:rPr lang="en-US"/>
              <a:t>describes the evidence sources or measures provider intends to use to support the aspects of Standards 1 and 2. </a:t>
            </a:r>
            <a:endParaRPr/>
          </a:p>
          <a:p>
            <a:pPr indent="-457200" lvl="0" marL="609791" rtl="0" algn="l">
              <a:lnSpc>
                <a:spcPct val="120000"/>
              </a:lnSpc>
              <a:spcBef>
                <a:spcPts val="600"/>
              </a:spcBef>
              <a:spcAft>
                <a:spcPts val="0"/>
              </a:spcAft>
              <a:buSzPct val="65769"/>
              <a:buFont typeface="Arial"/>
              <a:buChar char="•"/>
            </a:pPr>
            <a:r>
              <a:rPr lang="en-US"/>
              <a:t>uses Aspect-Evidence Tables to specify proposed evidence sources and their alignment to aspects of Standards 1 and 2 (see next slide)</a:t>
            </a:r>
            <a:endParaRPr/>
          </a:p>
          <a:p>
            <a:pPr indent="-457200" lvl="0" marL="609791" rtl="0" algn="l">
              <a:lnSpc>
                <a:spcPct val="120000"/>
              </a:lnSpc>
              <a:spcBef>
                <a:spcPts val="600"/>
              </a:spcBef>
              <a:spcAft>
                <a:spcPts val="0"/>
              </a:spcAft>
              <a:buSzPct val="65769"/>
              <a:buFont typeface="Arial"/>
              <a:buChar char="•"/>
            </a:pPr>
            <a:r>
              <a:rPr lang="en-US"/>
              <a:t>addresses each aspect </a:t>
            </a:r>
            <a:r>
              <a:rPr lang="en-US">
                <a:extLst>
                  <a:ext uri="http://customooxmlschemas.google.com/">
                    <go:slidesCustomData xmlns:go="http://customooxmlschemas.google.com/" textRoundtripDataId="4"/>
                  </a:ext>
                </a:extLst>
              </a:rPr>
              <a:t>explicitly for every program seeking accreditation </a:t>
            </a:r>
            <a:endParaRPr/>
          </a:p>
          <a:p>
            <a:pPr indent="-457200" lvl="0" marL="609791" rtl="0" algn="l">
              <a:lnSpc>
                <a:spcPct val="120000"/>
              </a:lnSpc>
              <a:spcBef>
                <a:spcPts val="600"/>
              </a:spcBef>
              <a:spcAft>
                <a:spcPts val="0"/>
              </a:spcAft>
              <a:buSzPct val="65769"/>
              <a:buFont typeface="Arial"/>
              <a:buChar char="•"/>
            </a:pPr>
            <a:r>
              <a:rPr lang="en-US"/>
              <a:t>links or appends measures as applicable</a:t>
            </a:r>
            <a:endParaRPr/>
          </a:p>
          <a:p>
            <a:pPr indent="-457200" lvl="0" marL="609791" rtl="0" algn="l">
              <a:lnSpc>
                <a:spcPct val="120000"/>
              </a:lnSpc>
              <a:spcBef>
                <a:spcPts val="600"/>
              </a:spcBef>
              <a:spcAft>
                <a:spcPts val="600"/>
              </a:spcAft>
              <a:buSzPct val="65769"/>
              <a:buFont typeface="Arial"/>
              <a:buChar char="•"/>
            </a:pPr>
            <a:r>
              <a:rPr lang="en-US"/>
              <a:t>shares </a:t>
            </a:r>
            <a:r>
              <a:rPr b="1" lang="en-US"/>
              <a:t>plan f</a:t>
            </a:r>
            <a:r>
              <a:rPr lang="en-US"/>
              <a:t>or data analysis</a:t>
            </a:r>
            <a:endParaRPr/>
          </a:p>
        </p:txBody>
      </p:sp>
      <p:sp>
        <p:nvSpPr>
          <p:cNvPr id="380" name="Google Shape;380;p71"/>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42216"/>
              <a:buFont typeface="Century Gothic"/>
              <a:buNone/>
            </a:pPr>
            <a:br>
              <a:rPr lang="en-US"/>
            </a:br>
            <a:br>
              <a:rPr lang="en-US" sz="5300"/>
            </a:br>
            <a:r>
              <a:rPr lang="en-US" sz="5600"/>
              <a:t>Agenda</a:t>
            </a:r>
            <a:endParaRPr sz="5600"/>
          </a:p>
        </p:txBody>
      </p:sp>
      <p:sp>
        <p:nvSpPr>
          <p:cNvPr id="128" name="Google Shape;128;p3"/>
          <p:cNvSpPr txBox="1"/>
          <p:nvPr>
            <p:ph idx="1" type="body"/>
          </p:nvPr>
        </p:nvSpPr>
        <p:spPr>
          <a:xfrm>
            <a:off x="651525" y="2100375"/>
            <a:ext cx="10818000" cy="4557000"/>
          </a:xfrm>
          <a:prstGeom prst="rect">
            <a:avLst/>
          </a:prstGeom>
          <a:noFill/>
          <a:ln>
            <a:noFill/>
          </a:ln>
        </p:spPr>
        <p:txBody>
          <a:bodyPr anchorCtr="0" anchor="t" bIns="45700" lIns="91425" spcFirstLastPara="1" rIns="91425" wrap="square" tIns="45700">
            <a:normAutofit/>
          </a:bodyPr>
          <a:lstStyle/>
          <a:p>
            <a:pPr indent="-687387" lvl="0" marL="687387" rtl="0" algn="l">
              <a:lnSpc>
                <a:spcPct val="115000"/>
              </a:lnSpc>
              <a:spcBef>
                <a:spcPts val="1000"/>
              </a:spcBef>
              <a:spcAft>
                <a:spcPts val="0"/>
              </a:spcAft>
              <a:buClr>
                <a:schemeClr val="dk1"/>
              </a:buClr>
              <a:buSzPts val="3600"/>
              <a:buFont typeface="Century Gothic"/>
              <a:buAutoNum type="arabicPeriod"/>
            </a:pPr>
            <a:r>
              <a:rPr lang="en-US" sz="3600"/>
              <a:t>About AAQEP</a:t>
            </a:r>
            <a:endParaRPr sz="3600"/>
          </a:p>
          <a:p>
            <a:pPr indent="-687388" lvl="0" marL="687388" rtl="0" algn="l">
              <a:lnSpc>
                <a:spcPct val="115000"/>
              </a:lnSpc>
              <a:spcBef>
                <a:spcPts val="1000"/>
              </a:spcBef>
              <a:spcAft>
                <a:spcPts val="0"/>
              </a:spcAft>
              <a:buClr>
                <a:schemeClr val="dk1"/>
              </a:buClr>
              <a:buSzPts val="3600"/>
              <a:buFont typeface="Century Gothic"/>
              <a:buAutoNum type="arabicPeriod"/>
            </a:pPr>
            <a:r>
              <a:rPr lang="en-US" sz="3600"/>
              <a:t>The Initial Accreditation Review</a:t>
            </a:r>
            <a:endParaRPr sz="3600"/>
          </a:p>
          <a:p>
            <a:pPr indent="-687387" lvl="0" marL="687387" rtl="0" algn="l">
              <a:lnSpc>
                <a:spcPct val="115000"/>
              </a:lnSpc>
              <a:spcBef>
                <a:spcPts val="1000"/>
              </a:spcBef>
              <a:spcAft>
                <a:spcPts val="0"/>
              </a:spcAft>
              <a:buClr>
                <a:schemeClr val="dk1"/>
              </a:buClr>
              <a:buSzPts val="3600"/>
              <a:buFont typeface="Century Gothic"/>
              <a:buAutoNum type="arabicPeriod"/>
            </a:pPr>
            <a:r>
              <a:rPr lang="en-US" sz="3600"/>
              <a:t>Initial Accreditation Report (IAR) Outline</a:t>
            </a:r>
            <a:endParaRPr sz="3600"/>
          </a:p>
          <a:p>
            <a:pPr indent="-687388" lvl="0" marL="687388" rtl="0" algn="l">
              <a:lnSpc>
                <a:spcPct val="115000"/>
              </a:lnSpc>
              <a:spcBef>
                <a:spcPts val="1000"/>
              </a:spcBef>
              <a:spcAft>
                <a:spcPts val="0"/>
              </a:spcAft>
              <a:buClr>
                <a:schemeClr val="dk1"/>
              </a:buClr>
              <a:buSzPts val="3600"/>
              <a:buAutoNum type="arabicPeriod"/>
            </a:pPr>
            <a:r>
              <a:rPr lang="en-US" sz="3600"/>
              <a:t>Logistics of the Virtual Site Visit and Accreditation Decision </a:t>
            </a:r>
            <a:endParaRPr sz="3600"/>
          </a:p>
        </p:txBody>
      </p:sp>
      <p:sp>
        <p:nvSpPr>
          <p:cNvPr id="129" name="Google Shape;129;p3"/>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1"/>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Standard 1</a:t>
            </a:r>
            <a:endParaRPr/>
          </a:p>
        </p:txBody>
      </p:sp>
      <p:sp>
        <p:nvSpPr>
          <p:cNvPr id="388" name="Google Shape;388;p11"/>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710"/>
              <a:buNone/>
            </a:pPr>
            <a:r>
              <a:rPr i="1" lang="en-US" sz="2800"/>
              <a:t>Program completers perform as professional educators with the capacity to support success for all learners</a:t>
            </a:r>
            <a:endParaRPr/>
          </a:p>
          <a:p>
            <a:pPr indent="0" lvl="0" marL="0" rtl="0" algn="ctr">
              <a:lnSpc>
                <a:spcPct val="100000"/>
              </a:lnSpc>
              <a:spcBef>
                <a:spcPts val="360"/>
              </a:spcBef>
              <a:spcAft>
                <a:spcPts val="0"/>
              </a:spcAft>
              <a:buSzPts val="1710"/>
              <a:buNone/>
            </a:pPr>
            <a:r>
              <a:t/>
            </a:r>
            <a:endParaRPr sz="2800"/>
          </a:p>
          <a:p>
            <a:pPr indent="0" lvl="0" marL="0" rtl="0" algn="l">
              <a:lnSpc>
                <a:spcPct val="100000"/>
              </a:lnSpc>
              <a:spcBef>
                <a:spcPts val="360"/>
              </a:spcBef>
              <a:spcAft>
                <a:spcPts val="0"/>
              </a:spcAft>
              <a:buSzPts val="1710"/>
              <a:buNone/>
            </a:pPr>
            <a:r>
              <a:rPr lang="en-US" sz="2800"/>
              <a:t>Candidates and completers exhibit the </a:t>
            </a:r>
            <a:r>
              <a:rPr b="1" lang="en-US" sz="2800">
                <a:solidFill>
                  <a:srgbClr val="0B5394"/>
                </a:solidFill>
              </a:rPr>
              <a:t>knowledge, skills, and professional dispositions</a:t>
            </a:r>
            <a:r>
              <a:rPr lang="en-US" sz="2800">
                <a:solidFill>
                  <a:srgbClr val="FF0000"/>
                </a:solidFill>
              </a:rPr>
              <a:t> </a:t>
            </a:r>
            <a:r>
              <a:rPr lang="en-US" sz="2800"/>
              <a:t>of competent, caring, and effective professional educators. Successful candidate performance requires </a:t>
            </a:r>
            <a:r>
              <a:rPr b="1" lang="en-US" sz="2800">
                <a:solidFill>
                  <a:srgbClr val="0B5394"/>
                </a:solidFill>
              </a:rPr>
              <a:t>knowledge of learners, context, and content. </a:t>
            </a:r>
            <a:r>
              <a:rPr lang="en-US" sz="2800"/>
              <a:t>Candidates demonstrate the ability to plan for and enact and/or support </a:t>
            </a:r>
            <a:r>
              <a:rPr b="1" lang="en-US" sz="2800">
                <a:solidFill>
                  <a:srgbClr val="0B5394"/>
                </a:solidFill>
              </a:rPr>
              <a:t>instruction and assessment that is differentiated and culturally responsive. </a:t>
            </a:r>
            <a:endParaRPr/>
          </a:p>
          <a:p>
            <a:pPr indent="-228600" lvl="0" marL="457200" rtl="0" algn="ctr">
              <a:lnSpc>
                <a:spcPct val="100000"/>
              </a:lnSpc>
              <a:spcBef>
                <a:spcPts val="360"/>
              </a:spcBef>
              <a:spcAft>
                <a:spcPts val="0"/>
              </a:spcAft>
              <a:buSzPts val="1710"/>
              <a:buNone/>
            </a:pPr>
            <a:r>
              <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2"/>
          <p:cNvSpPr txBox="1"/>
          <p:nvPr>
            <p:ph type="title"/>
          </p:nvPr>
        </p:nvSpPr>
        <p:spPr>
          <a:xfrm>
            <a:off x="766404" y="889818"/>
            <a:ext cx="10994899" cy="1143001"/>
          </a:xfrm>
          <a:prstGeom prst="rect">
            <a:avLst/>
          </a:prstGeom>
          <a:noFill/>
          <a:ln>
            <a:noFill/>
          </a:ln>
        </p:spPr>
        <p:txBody>
          <a:bodyPr anchorCtr="0" anchor="b" bIns="0" lIns="0" spcFirstLastPara="1" rIns="0" wrap="square" tIns="45700">
            <a:noAutofit/>
          </a:bodyPr>
          <a:lstStyle/>
          <a:p>
            <a:pPr indent="-4763" lvl="0" marL="4763" rtl="0" algn="l">
              <a:lnSpc>
                <a:spcPct val="100000"/>
              </a:lnSpc>
              <a:spcBef>
                <a:spcPts val="0"/>
              </a:spcBef>
              <a:spcAft>
                <a:spcPts val="0"/>
              </a:spcAft>
              <a:buClr>
                <a:srgbClr val="0B5394"/>
              </a:buClr>
              <a:buSzPts val="3200"/>
              <a:buFont typeface="Century Gothic"/>
              <a:buNone/>
            </a:pPr>
            <a:r>
              <a:rPr lang="en-US" sz="3600">
                <a:solidFill>
                  <a:schemeClr val="dk2"/>
                </a:solidFill>
              </a:rPr>
              <a:t>Aspects* of candidate/completer performance</a:t>
            </a:r>
            <a:br>
              <a:rPr lang="en-US" sz="3600">
                <a:solidFill>
                  <a:schemeClr val="dk2"/>
                </a:solidFill>
              </a:rPr>
            </a:br>
            <a:r>
              <a:rPr lang="en-US" sz="3600">
                <a:solidFill>
                  <a:schemeClr val="dk2"/>
                </a:solidFill>
              </a:rPr>
              <a:t>	</a:t>
            </a:r>
            <a:r>
              <a:rPr lang="en-US" sz="2800">
                <a:solidFill>
                  <a:schemeClr val="dk2"/>
                </a:solidFill>
              </a:rPr>
              <a:t>Readiness for effective practice (Standard 1)</a:t>
            </a:r>
            <a:endParaRPr sz="2000">
              <a:solidFill>
                <a:schemeClr val="dk2"/>
              </a:solidFill>
            </a:endParaRPr>
          </a:p>
        </p:txBody>
      </p:sp>
      <p:sp>
        <p:nvSpPr>
          <p:cNvPr id="395" name="Google Shape;395;p12"/>
          <p:cNvSpPr txBox="1"/>
          <p:nvPr>
            <p:ph idx="1" type="body"/>
          </p:nvPr>
        </p:nvSpPr>
        <p:spPr>
          <a:xfrm>
            <a:off x="609600" y="2272939"/>
            <a:ext cx="11486606" cy="420841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SzPct val="102702"/>
              <a:buNone/>
            </a:pPr>
            <a:r>
              <a:rPr lang="en-US" sz="2800"/>
              <a:t>1a.	Content/pedagogical/professional knowledge</a:t>
            </a:r>
            <a:br>
              <a:rPr lang="en-US" sz="2800"/>
            </a:br>
            <a:r>
              <a:rPr lang="en-US" sz="2800"/>
              <a:t>1b.	Learners/learning theory, including social/emotional learning</a:t>
            </a:r>
            <a:endParaRPr/>
          </a:p>
          <a:p>
            <a:pPr indent="0" lvl="0" marL="0" rtl="0" algn="l">
              <a:lnSpc>
                <a:spcPct val="150000"/>
              </a:lnSpc>
              <a:spcBef>
                <a:spcPts val="0"/>
              </a:spcBef>
              <a:spcAft>
                <a:spcPts val="0"/>
              </a:spcAft>
              <a:buSzPct val="102702"/>
              <a:buNone/>
            </a:pPr>
            <a:r>
              <a:rPr lang="en-US" sz="2800"/>
              <a:t>1c.	Culturally responsive practice</a:t>
            </a:r>
            <a:endParaRPr/>
          </a:p>
          <a:p>
            <a:pPr indent="0" lvl="0" marL="0" rtl="0" algn="l">
              <a:lnSpc>
                <a:spcPct val="150000"/>
              </a:lnSpc>
              <a:spcBef>
                <a:spcPts val="0"/>
              </a:spcBef>
              <a:spcAft>
                <a:spcPts val="0"/>
              </a:spcAft>
              <a:buSzPct val="102702"/>
              <a:buNone/>
            </a:pPr>
            <a:r>
              <a:rPr lang="en-US" sz="2800"/>
              <a:t>1d.	Assessment and data literacy, use of data to differentiate</a:t>
            </a:r>
            <a:endParaRPr/>
          </a:p>
          <a:p>
            <a:pPr indent="0" lvl="0" marL="0" rtl="0" algn="l">
              <a:lnSpc>
                <a:spcPct val="150000"/>
              </a:lnSpc>
              <a:spcBef>
                <a:spcPts val="0"/>
              </a:spcBef>
              <a:spcAft>
                <a:spcPts val="0"/>
              </a:spcAft>
              <a:buSzPct val="102702"/>
              <a:buNone/>
            </a:pPr>
            <a:r>
              <a:rPr lang="en-US" sz="2800"/>
              <a:t>1e.	Positive learning/work environment</a:t>
            </a:r>
            <a:endParaRPr/>
          </a:p>
          <a:p>
            <a:pPr indent="0" lvl="0" marL="0" rtl="0" algn="l">
              <a:lnSpc>
                <a:spcPct val="150000"/>
              </a:lnSpc>
              <a:spcBef>
                <a:spcPts val="0"/>
              </a:spcBef>
              <a:spcAft>
                <a:spcPts val="0"/>
              </a:spcAft>
              <a:buSzPct val="102702"/>
              <a:buNone/>
            </a:pPr>
            <a:r>
              <a:rPr lang="en-US" sz="2800"/>
              <a:t>1f.	Professional dispositions/behaviors</a:t>
            </a:r>
            <a:endParaRPr/>
          </a:p>
          <a:p>
            <a:pPr indent="0" lvl="0" marL="180975" rtl="0" algn="l">
              <a:lnSpc>
                <a:spcPct val="150000"/>
              </a:lnSpc>
              <a:spcBef>
                <a:spcPts val="0"/>
              </a:spcBef>
              <a:spcAft>
                <a:spcPts val="0"/>
              </a:spcAft>
              <a:buSzPct val="102702"/>
              <a:buNone/>
            </a:pPr>
            <a:r>
              <a:t/>
            </a:r>
            <a:endParaRPr sz="2800"/>
          </a:p>
          <a:p>
            <a:pPr indent="0" lvl="0" marL="0" rtl="0" algn="l">
              <a:lnSpc>
                <a:spcPct val="100000"/>
              </a:lnSpc>
              <a:spcBef>
                <a:spcPts val="520"/>
              </a:spcBef>
              <a:spcAft>
                <a:spcPts val="0"/>
              </a:spcAft>
              <a:buSzPct val="121375"/>
              <a:buNone/>
            </a:pPr>
            <a:r>
              <a:rPr i="1" lang="en-US" sz="2200"/>
              <a:t>* See the </a:t>
            </a:r>
            <a:r>
              <a:rPr lang="en-US" sz="2200"/>
              <a:t>Guide to AAQEP Accreditation </a:t>
            </a:r>
            <a:r>
              <a:rPr i="1" lang="en-US" sz="2200"/>
              <a:t>for each aspect’s full description.</a:t>
            </a:r>
            <a:endParaRPr/>
          </a:p>
          <a:p>
            <a:pPr indent="0" lvl="0" marL="0" rtl="0" algn="l">
              <a:lnSpc>
                <a:spcPct val="100000"/>
              </a:lnSpc>
              <a:spcBef>
                <a:spcPts val="520"/>
              </a:spcBef>
              <a:spcAft>
                <a:spcPts val="0"/>
              </a:spcAft>
              <a:buSzPct val="102702"/>
              <a:buNone/>
            </a:pPr>
            <a:r>
              <a:t/>
            </a:r>
            <a:endParaRPr/>
          </a:p>
        </p:txBody>
      </p:sp>
      <p:sp>
        <p:nvSpPr>
          <p:cNvPr id="396" name="Google Shape;396;p12"/>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chemeClr val="dk1"/>
              </a:buClr>
              <a:buSzPts val="1100"/>
              <a:buFont typeface="Century Gothic"/>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3"/>
          <p:cNvSpPr txBox="1"/>
          <p:nvPr>
            <p:ph type="title"/>
          </p:nvPr>
        </p:nvSpPr>
        <p:spPr>
          <a:xfrm>
            <a:off x="609600" y="704088"/>
            <a:ext cx="10972800" cy="997003"/>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Standard 2</a:t>
            </a:r>
            <a:endParaRPr/>
          </a:p>
        </p:txBody>
      </p:sp>
      <p:sp>
        <p:nvSpPr>
          <p:cNvPr id="404" name="Google Shape;404;p13"/>
          <p:cNvSpPr txBox="1"/>
          <p:nvPr>
            <p:ph idx="1" type="body"/>
          </p:nvPr>
        </p:nvSpPr>
        <p:spPr>
          <a:xfrm>
            <a:off x="609600" y="1907159"/>
            <a:ext cx="10972800" cy="43891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710"/>
              <a:buNone/>
            </a:pPr>
            <a:r>
              <a:rPr i="1" lang="en-US" sz="2800"/>
              <a:t>Program completers adapt to working in a variety of contexts</a:t>
            </a:r>
            <a:endParaRPr/>
          </a:p>
          <a:p>
            <a:pPr indent="0" lvl="0" marL="0" rtl="0" algn="ctr">
              <a:lnSpc>
                <a:spcPct val="100000"/>
              </a:lnSpc>
              <a:spcBef>
                <a:spcPts val="0"/>
              </a:spcBef>
              <a:spcAft>
                <a:spcPts val="0"/>
              </a:spcAft>
              <a:buSzPts val="1710"/>
              <a:buNone/>
            </a:pPr>
            <a:r>
              <a:rPr i="1" lang="en-US" sz="2800"/>
              <a:t> and grow as professionals.</a:t>
            </a:r>
            <a:endParaRPr/>
          </a:p>
          <a:p>
            <a:pPr indent="0" lvl="0" marL="0" rtl="0" algn="l">
              <a:lnSpc>
                <a:spcPct val="100000"/>
              </a:lnSpc>
              <a:spcBef>
                <a:spcPts val="360"/>
              </a:spcBef>
              <a:spcAft>
                <a:spcPts val="0"/>
              </a:spcAft>
              <a:buSzPts val="1710"/>
              <a:buNone/>
            </a:pPr>
            <a:r>
              <a:t/>
            </a:r>
            <a:endParaRPr sz="800"/>
          </a:p>
          <a:p>
            <a:pPr indent="0" lvl="0" marL="0" rtl="0" algn="l">
              <a:lnSpc>
                <a:spcPct val="100000"/>
              </a:lnSpc>
              <a:spcBef>
                <a:spcPts val="360"/>
              </a:spcBef>
              <a:spcAft>
                <a:spcPts val="0"/>
              </a:spcAft>
              <a:buSzPts val="1710"/>
              <a:buNone/>
            </a:pPr>
            <a:r>
              <a:t/>
            </a:r>
            <a:endParaRPr sz="800"/>
          </a:p>
          <a:p>
            <a:pPr indent="0" lvl="0" marL="0" rtl="0" algn="l">
              <a:lnSpc>
                <a:spcPct val="100000"/>
              </a:lnSpc>
              <a:spcBef>
                <a:spcPts val="360"/>
              </a:spcBef>
              <a:spcAft>
                <a:spcPts val="0"/>
              </a:spcAft>
              <a:buSzPts val="1710"/>
              <a:buNone/>
            </a:pPr>
            <a:r>
              <a:rPr lang="en-US" sz="2400"/>
              <a:t>Program completers engage in </a:t>
            </a:r>
            <a:r>
              <a:rPr b="1" lang="en-US" sz="2400">
                <a:solidFill>
                  <a:srgbClr val="0B5394"/>
                </a:solidFill>
              </a:rPr>
              <a:t>professional practice </a:t>
            </a:r>
            <a:r>
              <a:rPr lang="en-US" sz="2400"/>
              <a:t>in educational settings and show that they have the </a:t>
            </a:r>
            <a:r>
              <a:rPr b="1" lang="en-US" sz="2400">
                <a:solidFill>
                  <a:srgbClr val="0B5394"/>
                </a:solidFill>
              </a:rPr>
              <a:t>skills and abilities </a:t>
            </a:r>
            <a:r>
              <a:rPr lang="en-US" sz="2400"/>
              <a:t>to do so in a </a:t>
            </a:r>
            <a:r>
              <a:rPr b="1" lang="en-US" sz="2400">
                <a:solidFill>
                  <a:srgbClr val="0B5394"/>
                </a:solidFill>
              </a:rPr>
              <a:t>variety of additional settings and community/cultural contexts.</a:t>
            </a:r>
            <a:endParaRPr/>
          </a:p>
          <a:p>
            <a:pPr indent="0" lvl="0" marL="0" rtl="0" algn="l">
              <a:lnSpc>
                <a:spcPct val="100000"/>
              </a:lnSpc>
              <a:spcBef>
                <a:spcPts val="360"/>
              </a:spcBef>
              <a:spcAft>
                <a:spcPts val="0"/>
              </a:spcAft>
              <a:buSzPts val="1710"/>
              <a:buNone/>
            </a:pPr>
            <a:r>
              <a:t/>
            </a:r>
            <a:endParaRPr sz="600"/>
          </a:p>
          <a:p>
            <a:pPr indent="0" lvl="0" marL="0" rtl="0" algn="l">
              <a:lnSpc>
                <a:spcPct val="100000"/>
              </a:lnSpc>
              <a:spcBef>
                <a:spcPts val="360"/>
              </a:spcBef>
              <a:spcAft>
                <a:spcPts val="0"/>
              </a:spcAft>
              <a:buSzPts val="1710"/>
              <a:buNone/>
            </a:pPr>
            <a:r>
              <a:rPr lang="en-US" sz="2400"/>
              <a:t>For example, candidates must have broad and general knowledge of the impact of culture and language on learning, yet they cannot, within the context of any given program, experience working with the entire diversity of student identities, or in all types of school environments.</a:t>
            </a:r>
            <a:endParaRPr/>
          </a:p>
          <a:p>
            <a:pPr indent="0" lvl="0" marL="0" rtl="0" algn="l">
              <a:lnSpc>
                <a:spcPct val="100000"/>
              </a:lnSpc>
              <a:spcBef>
                <a:spcPts val="360"/>
              </a:spcBef>
              <a:spcAft>
                <a:spcPts val="0"/>
              </a:spcAft>
              <a:buSzPts val="1710"/>
              <a:buNone/>
            </a:pPr>
            <a:r>
              <a:t/>
            </a:r>
            <a:endParaRPr sz="2400"/>
          </a:p>
          <a:p>
            <a:pPr indent="-228600" lvl="0" marL="457200" rtl="0" algn="l">
              <a:lnSpc>
                <a:spcPct val="100000"/>
              </a:lnSpc>
              <a:spcBef>
                <a:spcPts val="360"/>
              </a:spcBef>
              <a:spcAft>
                <a:spcPts val="0"/>
              </a:spcAft>
              <a:buSzPts val="1710"/>
              <a:buNone/>
            </a:pPr>
            <a:r>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4"/>
          <p:cNvSpPr txBox="1"/>
          <p:nvPr>
            <p:ph idx="1" type="body"/>
          </p:nvPr>
        </p:nvSpPr>
        <p:spPr>
          <a:xfrm>
            <a:off x="459843" y="2238976"/>
            <a:ext cx="11544923" cy="4085624"/>
          </a:xfrm>
          <a:prstGeom prst="rect">
            <a:avLst/>
          </a:prstGeom>
          <a:noFill/>
          <a:ln>
            <a:noFill/>
          </a:ln>
        </p:spPr>
        <p:txBody>
          <a:bodyPr anchorCtr="0" anchor="t" bIns="45700" lIns="91425" spcFirstLastPara="1" rIns="91425" wrap="square" tIns="45700">
            <a:normAutofit fontScale="85000" lnSpcReduction="10000"/>
          </a:bodyPr>
          <a:lstStyle/>
          <a:p>
            <a:pPr indent="-684213" lvl="0" marL="684213" rtl="0" algn="l">
              <a:lnSpc>
                <a:spcPct val="130000"/>
              </a:lnSpc>
              <a:spcBef>
                <a:spcPts val="600"/>
              </a:spcBef>
              <a:spcAft>
                <a:spcPts val="0"/>
              </a:spcAft>
              <a:buClr>
                <a:schemeClr val="accent2"/>
              </a:buClr>
              <a:buSzPct val="100000"/>
              <a:buNone/>
            </a:pPr>
            <a:r>
              <a:rPr lang="en-US" sz="2800"/>
              <a:t>2a.	Engage local school and cultural community, caregivers, and families</a:t>
            </a:r>
            <a:endParaRPr/>
          </a:p>
          <a:p>
            <a:pPr indent="-684213" lvl="0" marL="684213" rtl="0" algn="l">
              <a:lnSpc>
                <a:spcPct val="130000"/>
              </a:lnSpc>
              <a:spcBef>
                <a:spcPts val="600"/>
              </a:spcBef>
              <a:spcAft>
                <a:spcPts val="0"/>
              </a:spcAft>
              <a:buClr>
                <a:schemeClr val="accent2"/>
              </a:buClr>
              <a:buSzPct val="100000"/>
              <a:buNone/>
            </a:pPr>
            <a:r>
              <a:rPr lang="en-US" sz="2800"/>
              <a:t>2b.	Culturally responsive practice with diverse learners in diverse settings</a:t>
            </a:r>
            <a:endParaRPr/>
          </a:p>
          <a:p>
            <a:pPr indent="-684213" lvl="0" marL="684213" rtl="0" algn="l">
              <a:lnSpc>
                <a:spcPct val="130000"/>
              </a:lnSpc>
              <a:spcBef>
                <a:spcPts val="600"/>
              </a:spcBef>
              <a:spcAft>
                <a:spcPts val="0"/>
              </a:spcAft>
              <a:buClr>
                <a:schemeClr val="accent2"/>
              </a:buClr>
              <a:buSzPct val="100000"/>
              <a:buNone/>
            </a:pPr>
            <a:r>
              <a:rPr lang="en-US" sz="2800"/>
              <a:t>2c.	Can develop productive learning environments in diverse contexts</a:t>
            </a:r>
            <a:endParaRPr/>
          </a:p>
          <a:p>
            <a:pPr indent="-684213" lvl="0" marL="684213" rtl="0" algn="l">
              <a:lnSpc>
                <a:spcPct val="130000"/>
              </a:lnSpc>
              <a:spcBef>
                <a:spcPts val="600"/>
              </a:spcBef>
              <a:spcAft>
                <a:spcPts val="0"/>
              </a:spcAft>
              <a:buClr>
                <a:schemeClr val="accent2"/>
              </a:buClr>
              <a:buSzPct val="100000"/>
              <a:buNone/>
            </a:pPr>
            <a:r>
              <a:rPr lang="en-US" sz="2800"/>
              <a:t>2d.	Support increasing P-12 students’ global/international perspectives</a:t>
            </a:r>
            <a:endParaRPr/>
          </a:p>
          <a:p>
            <a:pPr indent="-684213" lvl="0" marL="684213" rtl="0" algn="l">
              <a:lnSpc>
                <a:spcPct val="130000"/>
              </a:lnSpc>
              <a:spcBef>
                <a:spcPts val="600"/>
              </a:spcBef>
              <a:spcAft>
                <a:spcPts val="0"/>
              </a:spcAft>
              <a:buClr>
                <a:schemeClr val="accent2"/>
              </a:buClr>
              <a:buSzPct val="100000"/>
              <a:buNone/>
            </a:pPr>
            <a:r>
              <a:rPr lang="en-US" sz="2800"/>
              <a:t>2e.	Grow professionally / set goals / guide own professional development</a:t>
            </a:r>
            <a:endParaRPr/>
          </a:p>
          <a:p>
            <a:pPr indent="-684213" lvl="0" marL="684213" rtl="0" algn="l">
              <a:lnSpc>
                <a:spcPct val="130000"/>
              </a:lnSpc>
              <a:spcBef>
                <a:spcPts val="600"/>
              </a:spcBef>
              <a:spcAft>
                <a:spcPts val="0"/>
              </a:spcAft>
              <a:buClr>
                <a:schemeClr val="accent2"/>
              </a:buClr>
              <a:buSzPct val="100000"/>
              <a:buNone/>
            </a:pPr>
            <a:r>
              <a:rPr lang="en-US" sz="2800"/>
              <a:t>2f.	Collaborate for professional learning with colleagues</a:t>
            </a:r>
            <a:endParaRPr/>
          </a:p>
          <a:p>
            <a:pPr indent="0" lvl="0" marL="233363" rtl="0" algn="l">
              <a:lnSpc>
                <a:spcPct val="150000"/>
              </a:lnSpc>
              <a:spcBef>
                <a:spcPts val="0"/>
              </a:spcBef>
              <a:spcAft>
                <a:spcPts val="0"/>
              </a:spcAft>
              <a:buSzPct val="111787"/>
              <a:buNone/>
            </a:pPr>
            <a:r>
              <a:t/>
            </a:r>
            <a:endParaRPr sz="2590"/>
          </a:p>
          <a:p>
            <a:pPr indent="0" lvl="0" marL="0" rtl="0" algn="l">
              <a:lnSpc>
                <a:spcPct val="100000"/>
              </a:lnSpc>
              <a:spcBef>
                <a:spcPts val="520"/>
              </a:spcBef>
              <a:spcAft>
                <a:spcPts val="0"/>
              </a:spcAft>
              <a:buSzPct val="121375"/>
              <a:buNone/>
            </a:pPr>
            <a:r>
              <a:rPr i="1" lang="en-US" sz="2400"/>
              <a:t>* See the </a:t>
            </a:r>
            <a:r>
              <a:rPr lang="en-US" sz="2400"/>
              <a:t>Guide to AAQEP Accreditation </a:t>
            </a:r>
            <a:r>
              <a:rPr i="1" lang="en-US" sz="2400"/>
              <a:t>for each aspect’s full description.</a:t>
            </a:r>
            <a:endParaRPr sz="2400"/>
          </a:p>
          <a:p>
            <a:pPr indent="0" lvl="0" marL="0" rtl="0" algn="l">
              <a:lnSpc>
                <a:spcPct val="100000"/>
              </a:lnSpc>
              <a:spcBef>
                <a:spcPts val="481"/>
              </a:spcBef>
              <a:spcAft>
                <a:spcPts val="0"/>
              </a:spcAft>
              <a:buSzPct val="111776"/>
              <a:buNone/>
            </a:pPr>
            <a:r>
              <a:t/>
            </a:r>
            <a:endParaRPr sz="2405"/>
          </a:p>
        </p:txBody>
      </p:sp>
      <p:sp>
        <p:nvSpPr>
          <p:cNvPr id="410" name="Google Shape;410;p1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chemeClr val="dk1"/>
              </a:buClr>
              <a:buSzPts val="1100"/>
              <a:buFont typeface="Century Gothic"/>
              <a:buNone/>
            </a:pPr>
            <a:fld id="{00000000-1234-1234-1234-123412341234}" type="slidenum">
              <a:rPr lang="en-US"/>
              <a:t>‹#›</a:t>
            </a:fld>
            <a:endParaRPr/>
          </a:p>
        </p:txBody>
      </p:sp>
      <p:sp>
        <p:nvSpPr>
          <p:cNvPr id="411" name="Google Shape;411;p14"/>
          <p:cNvSpPr txBox="1"/>
          <p:nvPr/>
        </p:nvSpPr>
        <p:spPr>
          <a:xfrm>
            <a:off x="565072" y="959363"/>
            <a:ext cx="11238411" cy="1143000"/>
          </a:xfrm>
          <a:prstGeom prst="rect">
            <a:avLst/>
          </a:prstGeom>
          <a:noFill/>
          <a:ln>
            <a:noFill/>
          </a:ln>
        </p:spPr>
        <p:txBody>
          <a:bodyPr anchorCtr="0" anchor="t" bIns="0" lIns="0" spcFirstLastPara="1" rIns="0" wrap="square" tIns="45700">
            <a:normAutofit fontScale="92500"/>
          </a:bodyPr>
          <a:lstStyle/>
          <a:p>
            <a:pPr indent="-4763" lvl="0" marL="4763" marR="0" rtl="0" algn="l">
              <a:lnSpc>
                <a:spcPct val="100000"/>
              </a:lnSpc>
              <a:spcBef>
                <a:spcPts val="0"/>
              </a:spcBef>
              <a:spcAft>
                <a:spcPts val="0"/>
              </a:spcAft>
              <a:buClr>
                <a:schemeClr val="dk2"/>
              </a:buClr>
              <a:buSzPct val="86486"/>
              <a:buFont typeface="Century Gothic"/>
              <a:buNone/>
            </a:pPr>
            <a:r>
              <a:rPr b="0" i="0" lang="en-US" sz="3700" u="none" cap="none" strike="noStrike">
                <a:solidFill>
                  <a:schemeClr val="dk2"/>
                </a:solidFill>
                <a:latin typeface="Century Gothic"/>
                <a:ea typeface="Century Gothic"/>
                <a:cs typeface="Century Gothic"/>
                <a:sym typeface="Century Gothic"/>
              </a:rPr>
              <a:t>Aspects* of completer prof. competence &amp; growth</a:t>
            </a:r>
            <a:br>
              <a:rPr b="0" i="0" lang="en-US" sz="3700" u="none" cap="none" strike="noStrike">
                <a:solidFill>
                  <a:schemeClr val="dk2"/>
                </a:solidFill>
                <a:latin typeface="Century Gothic"/>
                <a:ea typeface="Century Gothic"/>
                <a:cs typeface="Century Gothic"/>
                <a:sym typeface="Century Gothic"/>
              </a:rPr>
            </a:br>
            <a:r>
              <a:rPr b="0" i="0" lang="en-US" sz="3700" u="none" cap="none" strike="noStrike">
                <a:solidFill>
                  <a:schemeClr val="dk2"/>
                </a:solidFill>
                <a:latin typeface="Century Gothic"/>
                <a:ea typeface="Century Gothic"/>
                <a:cs typeface="Century Gothic"/>
                <a:sym typeface="Century Gothic"/>
              </a:rPr>
              <a:t>	</a:t>
            </a:r>
            <a:r>
              <a:rPr b="0" i="0" lang="en-US" sz="2800" u="none" cap="none" strike="noStrike">
                <a:solidFill>
                  <a:schemeClr val="dk2"/>
                </a:solidFill>
                <a:latin typeface="Century Gothic"/>
                <a:ea typeface="Century Gothic"/>
                <a:cs typeface="Century Gothic"/>
                <a:sym typeface="Century Gothic"/>
              </a:rPr>
              <a:t>Engagement in professional practice (Standard 2)</a:t>
            </a:r>
            <a:endParaRPr b="0" i="0" sz="2800" u="none" cap="none" strike="noStrike">
              <a:solidFill>
                <a:schemeClr val="dk2"/>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6"/>
          <p:cNvSpPr txBox="1"/>
          <p:nvPr>
            <p:ph type="title"/>
          </p:nvPr>
        </p:nvSpPr>
        <p:spPr>
          <a:xfrm>
            <a:off x="558750" y="531012"/>
            <a:ext cx="110745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36000"/>
              <a:buNone/>
            </a:pPr>
            <a:r>
              <a:rPr lang="en-US"/>
              <a:t>Sections 2&amp;3: Aspect Evidence Table </a:t>
            </a:r>
            <a:endParaRPr/>
          </a:p>
        </p:txBody>
      </p:sp>
      <p:sp>
        <p:nvSpPr>
          <p:cNvPr id="417" name="Google Shape;417;p76"/>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418" name="Google Shape;418;p76"/>
          <p:cNvPicPr preferRelativeResize="0"/>
          <p:nvPr/>
        </p:nvPicPr>
        <p:blipFill rotWithShape="1">
          <a:blip r:embed="rId3">
            <a:alphaModFix/>
          </a:blip>
          <a:srcRect b="0" l="0" r="0" t="0"/>
          <a:stretch/>
        </p:blipFill>
        <p:spPr>
          <a:xfrm>
            <a:off x="1235237" y="1847088"/>
            <a:ext cx="9721526" cy="44799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4"/>
          <p:cNvSpPr txBox="1"/>
          <p:nvPr>
            <p:ph type="title"/>
          </p:nvPr>
        </p:nvSpPr>
        <p:spPr>
          <a:xfrm>
            <a:off x="609600" y="275463"/>
            <a:ext cx="10972800" cy="16533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Evidence set expectations</a:t>
            </a:r>
            <a:endParaRPr/>
          </a:p>
        </p:txBody>
      </p:sp>
      <p:sp>
        <p:nvSpPr>
          <p:cNvPr id="424" name="Google Shape;424;p74"/>
          <p:cNvSpPr txBox="1"/>
          <p:nvPr>
            <p:ph idx="1" type="body"/>
          </p:nvPr>
        </p:nvSpPr>
        <p:spPr>
          <a:xfrm>
            <a:off x="609600" y="2242125"/>
            <a:ext cx="10972800" cy="4114200"/>
          </a:xfrm>
          <a:prstGeom prst="rect">
            <a:avLst/>
          </a:prstGeom>
          <a:noFill/>
          <a:ln>
            <a:noFill/>
          </a:ln>
        </p:spPr>
        <p:txBody>
          <a:bodyPr anchorCtr="0" anchor="t" bIns="45700" lIns="91425" spcFirstLastPara="1" rIns="91425" wrap="square" tIns="45700">
            <a:normAutofit fontScale="92500" lnSpcReduction="10000"/>
          </a:bodyPr>
          <a:lstStyle/>
          <a:p>
            <a:pPr indent="0" lvl="0" marL="120015" rtl="0" algn="l">
              <a:lnSpc>
                <a:spcPct val="100000"/>
              </a:lnSpc>
              <a:spcBef>
                <a:spcPts val="360"/>
              </a:spcBef>
              <a:spcAft>
                <a:spcPts val="0"/>
              </a:spcAft>
              <a:buSzPct val="71101"/>
              <a:buNone/>
            </a:pPr>
            <a:r>
              <a:rPr lang="en-US"/>
              <a:t>Reviewers confirm that overall, the evidence set for </a:t>
            </a:r>
            <a:r>
              <a:rPr b="1" lang="en-US"/>
              <a:t>Standard 1 </a:t>
            </a:r>
            <a:r>
              <a:rPr lang="en-US"/>
              <a:t>(but not necessarily for each aspect) contains: </a:t>
            </a:r>
            <a:endParaRPr/>
          </a:p>
          <a:p>
            <a:pPr indent="0" lvl="0" marL="120015" rtl="0" algn="l">
              <a:lnSpc>
                <a:spcPct val="100000"/>
              </a:lnSpc>
              <a:spcBef>
                <a:spcPts val="360"/>
              </a:spcBef>
              <a:spcAft>
                <a:spcPts val="0"/>
              </a:spcAft>
              <a:buSzPct val="71101"/>
              <a:buNone/>
            </a:pPr>
            <a:r>
              <a:rPr lang="en-US"/>
              <a:t>●  </a:t>
            </a:r>
            <a:r>
              <a:rPr b="1" lang="en-US"/>
              <a:t>Multiple measures </a:t>
            </a:r>
            <a:endParaRPr/>
          </a:p>
          <a:p>
            <a:pPr indent="0" lvl="0" marL="120015" rtl="0" algn="l">
              <a:lnSpc>
                <a:spcPct val="100000"/>
              </a:lnSpc>
              <a:spcBef>
                <a:spcPts val="360"/>
              </a:spcBef>
              <a:spcAft>
                <a:spcPts val="0"/>
              </a:spcAft>
              <a:buSzPct val="71101"/>
              <a:buNone/>
            </a:pPr>
            <a:r>
              <a:rPr lang="en-US"/>
              <a:t>●  </a:t>
            </a:r>
            <a:r>
              <a:rPr b="1" lang="en-US"/>
              <a:t>Multiple perspectives</a:t>
            </a:r>
            <a:r>
              <a:rPr lang="en-US"/>
              <a:t>, including program faculty, P-12 partners, program completers, and employers </a:t>
            </a:r>
            <a:endParaRPr/>
          </a:p>
          <a:p>
            <a:pPr indent="0" lvl="0" marL="120015" rtl="0" algn="l">
              <a:lnSpc>
                <a:spcPct val="100000"/>
              </a:lnSpc>
              <a:spcBef>
                <a:spcPts val="360"/>
              </a:spcBef>
              <a:spcAft>
                <a:spcPts val="0"/>
              </a:spcAft>
              <a:buSzPct val="71101"/>
              <a:buNone/>
            </a:pPr>
            <a:r>
              <a:rPr lang="en-US"/>
              <a:t>●  </a:t>
            </a:r>
            <a:r>
              <a:rPr b="1" lang="en-US"/>
              <a:t>Direct measures</a:t>
            </a:r>
            <a:r>
              <a:rPr lang="en-US"/>
              <a:t>, including evidence of performance in a field/clinical setting appropriate to the program </a:t>
            </a:r>
            <a:endParaRPr/>
          </a:p>
          <a:p>
            <a:pPr indent="0" lvl="0" marL="120015" rtl="0" algn="l">
              <a:lnSpc>
                <a:spcPct val="100000"/>
              </a:lnSpc>
              <a:spcBef>
                <a:spcPts val="360"/>
              </a:spcBef>
              <a:spcAft>
                <a:spcPts val="0"/>
              </a:spcAft>
              <a:buSzPct val="71101"/>
              <a:buNone/>
            </a:pPr>
            <a:r>
              <a:t/>
            </a:r>
            <a:endParaRPr/>
          </a:p>
          <a:p>
            <a:pPr indent="0" lvl="0" marL="120015" rtl="0" algn="l">
              <a:lnSpc>
                <a:spcPct val="100000"/>
              </a:lnSpc>
              <a:spcBef>
                <a:spcPts val="360"/>
              </a:spcBef>
              <a:spcAft>
                <a:spcPts val="0"/>
              </a:spcAft>
              <a:buSzPct val="71101"/>
              <a:buNone/>
            </a:pPr>
            <a:r>
              <a:rPr lang="en-US"/>
              <a:t>The evidence set for </a:t>
            </a:r>
            <a:r>
              <a:rPr b="1" lang="en-US"/>
              <a:t>Standard 2</a:t>
            </a:r>
            <a:r>
              <a:rPr lang="en-US"/>
              <a:t> will likely have some overlap with that of Standard 1 and place greater emphasis on evidence from completers’ practice in their professional roles. </a:t>
            </a:r>
            <a:endParaRPr/>
          </a:p>
        </p:txBody>
      </p:sp>
      <p:sp>
        <p:nvSpPr>
          <p:cNvPr id="425" name="Google Shape;425;p7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84"/>
          <p:cNvSpPr txBox="1"/>
          <p:nvPr>
            <p:ph type="title"/>
          </p:nvPr>
        </p:nvSpPr>
        <p:spPr>
          <a:xfrm>
            <a:off x="609600" y="969902"/>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36000"/>
              <a:buNone/>
            </a:pPr>
            <a:r>
              <a:rPr lang="en-US"/>
              <a:t>IAR Section 4</a:t>
            </a:r>
            <a:endParaRPr/>
          </a:p>
          <a:p>
            <a:pPr indent="0" lvl="0" marL="0" rtl="0" algn="l">
              <a:lnSpc>
                <a:spcPct val="100000"/>
              </a:lnSpc>
              <a:spcBef>
                <a:spcPts val="0"/>
              </a:spcBef>
              <a:spcAft>
                <a:spcPts val="0"/>
              </a:spcAft>
              <a:buClr>
                <a:schemeClr val="dk2"/>
              </a:buClr>
              <a:buSzPct val="42631"/>
              <a:buNone/>
            </a:pPr>
            <a:r>
              <a:rPr i="1" lang="en-US" sz="2800">
                <a:solidFill>
                  <a:schemeClr val="dk1"/>
                </a:solidFill>
              </a:rPr>
              <a:t>Documentation of P-12 Partnerships</a:t>
            </a:r>
            <a:endParaRPr i="1" sz="2800">
              <a:solidFill>
                <a:schemeClr val="dk1"/>
              </a:solidFill>
            </a:endParaRPr>
          </a:p>
        </p:txBody>
      </p:sp>
      <p:sp>
        <p:nvSpPr>
          <p:cNvPr id="431" name="Google Shape;431;p84"/>
          <p:cNvSpPr txBox="1"/>
          <p:nvPr>
            <p:ph idx="1" type="body"/>
          </p:nvPr>
        </p:nvSpPr>
        <p:spPr>
          <a:xfrm>
            <a:off x="609600" y="1935480"/>
            <a:ext cx="10972800" cy="4389120"/>
          </a:xfrm>
          <a:prstGeom prst="rect">
            <a:avLst/>
          </a:prstGeom>
          <a:noFill/>
          <a:ln>
            <a:noFill/>
          </a:ln>
        </p:spPr>
        <p:txBody>
          <a:bodyPr anchorCtr="0" anchor="ctr" bIns="45700" lIns="91425" spcFirstLastPara="1" rIns="91425" wrap="square" tIns="45700">
            <a:normAutofit/>
          </a:bodyPr>
          <a:lstStyle/>
          <a:p>
            <a:pPr indent="0" lvl="0" marL="120015" rtl="0" algn="l">
              <a:lnSpc>
                <a:spcPct val="100000"/>
              </a:lnSpc>
              <a:spcBef>
                <a:spcPts val="360"/>
              </a:spcBef>
              <a:spcAft>
                <a:spcPts val="0"/>
              </a:spcAft>
              <a:buSzPts val="1849"/>
              <a:buNone/>
            </a:pPr>
            <a:r>
              <a:t/>
            </a:r>
            <a:endParaRPr/>
          </a:p>
          <a:p>
            <a:pPr indent="-337185" lvl="0" marL="457200" marR="0" rtl="0" algn="l">
              <a:lnSpc>
                <a:spcPct val="100000"/>
              </a:lnSpc>
              <a:spcBef>
                <a:spcPts val="360"/>
              </a:spcBef>
              <a:spcAft>
                <a:spcPts val="0"/>
              </a:spcAft>
              <a:buSzPts val="1710"/>
              <a:buFont typeface="Arial"/>
              <a:buChar char="•"/>
            </a:pPr>
            <a:r>
              <a:rPr lang="en-US"/>
              <a:t>Description and documentation of P-12 partnerships that support clinical preparation of educators (3b)</a:t>
            </a:r>
            <a:endParaRPr/>
          </a:p>
          <a:p>
            <a:pPr indent="-348615" lvl="0" marL="914400" marR="0" rtl="0" algn="l">
              <a:lnSpc>
                <a:spcPct val="100000"/>
              </a:lnSpc>
              <a:spcBef>
                <a:spcPts val="360"/>
              </a:spcBef>
              <a:spcAft>
                <a:spcPts val="0"/>
              </a:spcAft>
              <a:buSzPts val="1710"/>
              <a:buFont typeface="Arial"/>
              <a:buNone/>
            </a:pPr>
            <a:r>
              <a:t/>
            </a:r>
            <a:endParaRPr/>
          </a:p>
          <a:p>
            <a:pPr indent="-337185" lvl="0" marL="457200" marR="0" rtl="0" algn="l">
              <a:lnSpc>
                <a:spcPct val="100000"/>
              </a:lnSpc>
              <a:spcBef>
                <a:spcPts val="360"/>
              </a:spcBef>
              <a:spcAft>
                <a:spcPts val="0"/>
              </a:spcAft>
              <a:buSzPts val="1710"/>
              <a:buFont typeface="Arial"/>
              <a:buChar char="•"/>
            </a:pPr>
            <a:r>
              <a:rPr lang="en-US"/>
              <a:t>Description of ways in which partnerships support high-need schools and promote equitable outcomes for all learners (4a)</a:t>
            </a:r>
            <a:endParaRPr/>
          </a:p>
          <a:p>
            <a:pPr indent="0" lvl="0" marL="120015" rtl="0" algn="l">
              <a:lnSpc>
                <a:spcPct val="100000"/>
              </a:lnSpc>
              <a:spcBef>
                <a:spcPts val="360"/>
              </a:spcBef>
              <a:spcAft>
                <a:spcPts val="0"/>
              </a:spcAft>
              <a:buSzPts val="1849"/>
              <a:buNone/>
            </a:pPr>
            <a:r>
              <a:t/>
            </a:r>
            <a:endParaRPr/>
          </a:p>
        </p:txBody>
      </p:sp>
      <p:sp>
        <p:nvSpPr>
          <p:cNvPr id="432" name="Google Shape;432;p8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5"/>
          <p:cNvSpPr txBox="1"/>
          <p:nvPr>
            <p:ph type="title"/>
          </p:nvPr>
        </p:nvSpPr>
        <p:spPr>
          <a:xfrm>
            <a:off x="565554" y="927493"/>
            <a:ext cx="10712450" cy="1497655"/>
          </a:xfrm>
          <a:prstGeom prst="rect">
            <a:avLst/>
          </a:prstGeom>
          <a:noFill/>
          <a:ln>
            <a:noFill/>
          </a:ln>
        </p:spPr>
        <p:txBody>
          <a:bodyPr anchorCtr="0" anchor="t" bIns="0" lIns="0" spcFirstLastPara="1" rIns="0" wrap="square" tIns="45700">
            <a:normAutofit/>
          </a:bodyPr>
          <a:lstStyle/>
          <a:p>
            <a:pPr indent="0" lvl="0" marL="0" rtl="0" algn="l">
              <a:lnSpc>
                <a:spcPct val="100000"/>
              </a:lnSpc>
              <a:spcBef>
                <a:spcPts val="0"/>
              </a:spcBef>
              <a:spcAft>
                <a:spcPts val="0"/>
              </a:spcAft>
              <a:buClr>
                <a:srgbClr val="0B5394"/>
              </a:buClr>
              <a:buSzPts val="3200"/>
              <a:buFont typeface="Century Gothic"/>
              <a:buNone/>
            </a:pPr>
            <a:r>
              <a:rPr lang="en-US" sz="3600">
                <a:solidFill>
                  <a:schemeClr val="dk2"/>
                </a:solidFill>
                <a:latin typeface="Century Gothic"/>
                <a:ea typeface="Century Gothic"/>
                <a:cs typeface="Century Gothic"/>
                <a:sym typeface="Century Gothic"/>
              </a:rPr>
              <a:t>Aspects* of quality program practices</a:t>
            </a:r>
            <a:br>
              <a:rPr lang="en-US" sz="3600">
                <a:solidFill>
                  <a:schemeClr val="dk2"/>
                </a:solidFill>
                <a:latin typeface="Century Gothic"/>
                <a:ea typeface="Century Gothic"/>
                <a:cs typeface="Century Gothic"/>
                <a:sym typeface="Century Gothic"/>
              </a:rPr>
            </a:br>
            <a:r>
              <a:rPr lang="en-US" sz="3600">
                <a:solidFill>
                  <a:schemeClr val="dk2"/>
                </a:solidFill>
                <a:latin typeface="Century Gothic"/>
                <a:ea typeface="Century Gothic"/>
                <a:cs typeface="Century Gothic"/>
                <a:sym typeface="Century Gothic"/>
              </a:rPr>
              <a:t>	</a:t>
            </a:r>
            <a:r>
              <a:rPr lang="en-US" sz="2600">
                <a:solidFill>
                  <a:schemeClr val="dk2"/>
                </a:solidFill>
                <a:latin typeface="Century Gothic"/>
                <a:ea typeface="Century Gothic"/>
                <a:cs typeface="Century Gothic"/>
                <a:sym typeface="Century Gothic"/>
              </a:rPr>
              <a:t>Program capacity (Standard 3)</a:t>
            </a:r>
            <a:endParaRPr sz="2600">
              <a:solidFill>
                <a:schemeClr val="dk2"/>
              </a:solidFill>
            </a:endParaRPr>
          </a:p>
        </p:txBody>
      </p:sp>
      <p:sp>
        <p:nvSpPr>
          <p:cNvPr id="440" name="Google Shape;440;p15"/>
          <p:cNvSpPr txBox="1"/>
          <p:nvPr>
            <p:ph idx="1" type="body"/>
          </p:nvPr>
        </p:nvSpPr>
        <p:spPr>
          <a:xfrm>
            <a:off x="198782" y="2152432"/>
            <a:ext cx="11794435" cy="3899452"/>
          </a:xfrm>
          <a:prstGeom prst="rect">
            <a:avLst/>
          </a:prstGeom>
          <a:noFill/>
          <a:ln>
            <a:noFill/>
          </a:ln>
        </p:spPr>
        <p:txBody>
          <a:bodyPr anchorCtr="0" anchor="t" bIns="45700" lIns="91425" spcFirstLastPara="1" rIns="91425" wrap="square" tIns="45700">
            <a:normAutofit fontScale="92500"/>
          </a:bodyPr>
          <a:lstStyle/>
          <a:p>
            <a:pPr indent="0" lvl="0" marL="234950" rtl="0" algn="l">
              <a:lnSpc>
                <a:spcPct val="150000"/>
              </a:lnSpc>
              <a:spcBef>
                <a:spcPts val="0"/>
              </a:spcBef>
              <a:spcAft>
                <a:spcPts val="0"/>
              </a:spcAft>
              <a:buSzPct val="95000"/>
              <a:buNone/>
            </a:pPr>
            <a:r>
              <a:rPr lang="en-US" sz="2800"/>
              <a:t>3a. Coherent curriculum aligned to national or state standards</a:t>
            </a:r>
            <a:endParaRPr/>
          </a:p>
          <a:p>
            <a:pPr indent="0" lvl="0" marL="234950" rtl="0" algn="l">
              <a:lnSpc>
                <a:spcPct val="150000"/>
              </a:lnSpc>
              <a:spcBef>
                <a:spcPts val="0"/>
              </a:spcBef>
              <a:spcAft>
                <a:spcPts val="0"/>
              </a:spcAft>
              <a:buSzPct val="95000"/>
              <a:buNone/>
            </a:pPr>
            <a:r>
              <a:rPr lang="en-US" sz="2800">
                <a:solidFill>
                  <a:srgbClr val="C00000"/>
                </a:solidFill>
              </a:rPr>
              <a:t>3b. Quality clinical experiences in documented, effective partnerships</a:t>
            </a:r>
            <a:endParaRPr>
              <a:solidFill>
                <a:srgbClr val="C00000"/>
              </a:solidFill>
            </a:endParaRPr>
          </a:p>
          <a:p>
            <a:pPr indent="0" lvl="0" marL="234950" rtl="0" algn="l">
              <a:lnSpc>
                <a:spcPct val="150000"/>
              </a:lnSpc>
              <a:spcBef>
                <a:spcPts val="0"/>
              </a:spcBef>
              <a:spcAft>
                <a:spcPts val="0"/>
              </a:spcAft>
              <a:buSzPct val="95000"/>
              <a:buNone/>
            </a:pPr>
            <a:r>
              <a:rPr lang="en-US" sz="2800"/>
              <a:t>3c. Stakeholder engagement in analysis, planning, improvement, etc.</a:t>
            </a:r>
            <a:endParaRPr/>
          </a:p>
          <a:p>
            <a:pPr indent="0" lvl="0" marL="234950" rtl="0" algn="l">
              <a:lnSpc>
                <a:spcPct val="150000"/>
              </a:lnSpc>
              <a:spcBef>
                <a:spcPts val="0"/>
              </a:spcBef>
              <a:spcAft>
                <a:spcPts val="0"/>
              </a:spcAft>
              <a:buSzPct val="95000"/>
              <a:buNone/>
            </a:pPr>
            <a:r>
              <a:rPr lang="en-US" sz="2800"/>
              <a:t>3d. Admission/monitoring process linked candidate to success</a:t>
            </a:r>
            <a:endParaRPr b="1" sz="2800"/>
          </a:p>
          <a:p>
            <a:pPr indent="0" lvl="0" marL="234950" rtl="0" algn="l">
              <a:lnSpc>
                <a:spcPct val="150000"/>
              </a:lnSpc>
              <a:spcBef>
                <a:spcPts val="0"/>
              </a:spcBef>
              <a:spcAft>
                <a:spcPts val="0"/>
              </a:spcAft>
              <a:buSzPct val="95000"/>
              <a:buNone/>
            </a:pPr>
            <a:r>
              <a:rPr lang="en-US" sz="2800"/>
              <a:t>3e. Internal quality assurance/continuous improvement </a:t>
            </a:r>
            <a:r>
              <a:rPr lang="en-US"/>
              <a:t>(w/ good data)</a:t>
            </a:r>
            <a:endParaRPr sz="2800"/>
          </a:p>
          <a:p>
            <a:pPr indent="0" lvl="0" marL="234950" rtl="0" algn="l">
              <a:lnSpc>
                <a:spcPct val="150000"/>
              </a:lnSpc>
              <a:spcBef>
                <a:spcPts val="0"/>
              </a:spcBef>
              <a:spcAft>
                <a:spcPts val="0"/>
              </a:spcAft>
              <a:buSzPct val="95000"/>
              <a:buNone/>
            </a:pPr>
            <a:r>
              <a:rPr lang="en-US" sz="2800"/>
              <a:t>3f. Capacity for quality and institutional commitment to the program</a:t>
            </a:r>
            <a:endParaRPr/>
          </a:p>
          <a:p>
            <a:pPr indent="0" lvl="0" marL="0" rtl="0" algn="l">
              <a:lnSpc>
                <a:spcPct val="100000"/>
              </a:lnSpc>
              <a:spcBef>
                <a:spcPts val="481"/>
              </a:spcBef>
              <a:spcAft>
                <a:spcPts val="0"/>
              </a:spcAft>
              <a:buSzPct val="95000"/>
              <a:buNone/>
            </a:pPr>
            <a:r>
              <a:t/>
            </a:r>
            <a:endParaRPr/>
          </a:p>
        </p:txBody>
      </p:sp>
      <p:sp>
        <p:nvSpPr>
          <p:cNvPr id="441" name="Google Shape;441;p15"/>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442" name="Google Shape;442;p15"/>
          <p:cNvSpPr txBox="1"/>
          <p:nvPr/>
        </p:nvSpPr>
        <p:spPr>
          <a:xfrm>
            <a:off x="490734" y="6051884"/>
            <a:ext cx="10583666" cy="4641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520"/>
              </a:spcBef>
              <a:spcAft>
                <a:spcPts val="0"/>
              </a:spcAft>
              <a:buClr>
                <a:srgbClr val="05686C"/>
              </a:buClr>
              <a:buSzPts val="2428"/>
              <a:buFont typeface="Noto Sans Symbols"/>
              <a:buNone/>
            </a:pPr>
            <a:r>
              <a:rPr b="0" i="1" lang="en-US" sz="2000" u="none" cap="none" strike="noStrike">
                <a:solidFill>
                  <a:srgbClr val="000000"/>
                </a:solidFill>
                <a:latin typeface="Century Gothic"/>
                <a:ea typeface="Century Gothic"/>
                <a:cs typeface="Century Gothic"/>
                <a:sym typeface="Century Gothic"/>
              </a:rPr>
              <a:t>* See the </a:t>
            </a:r>
            <a:r>
              <a:rPr b="0" i="0" lang="en-US" sz="2000" u="none" cap="none" strike="noStrike">
                <a:solidFill>
                  <a:srgbClr val="000000"/>
                </a:solidFill>
                <a:latin typeface="Century Gothic"/>
                <a:ea typeface="Century Gothic"/>
                <a:cs typeface="Century Gothic"/>
                <a:sym typeface="Century Gothic"/>
              </a:rPr>
              <a:t>Guide to AAQEP Accreditation </a:t>
            </a:r>
            <a:r>
              <a:rPr b="0" i="1" lang="en-US" sz="2000" u="none" cap="none" strike="noStrike">
                <a:solidFill>
                  <a:srgbClr val="000000"/>
                </a:solidFill>
                <a:latin typeface="Century Gothic"/>
                <a:ea typeface="Century Gothic"/>
                <a:cs typeface="Century Gothic"/>
                <a:sym typeface="Century Gothic"/>
              </a:rPr>
              <a:t>for each aspect’s full description.</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6"/>
          <p:cNvSpPr txBox="1"/>
          <p:nvPr>
            <p:ph type="title"/>
          </p:nvPr>
        </p:nvSpPr>
        <p:spPr>
          <a:xfrm>
            <a:off x="589428" y="1027116"/>
            <a:ext cx="11128634" cy="917966"/>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rgbClr val="0B5394"/>
              </a:buClr>
              <a:buSzPts val="3000"/>
              <a:buFont typeface="Century Gothic"/>
              <a:buNone/>
            </a:pPr>
            <a:r>
              <a:rPr lang="en-US" sz="3100">
                <a:solidFill>
                  <a:schemeClr val="dk2"/>
                </a:solidFill>
                <a:latin typeface="Century Gothic"/>
                <a:ea typeface="Century Gothic"/>
                <a:cs typeface="Century Gothic"/>
                <a:sym typeface="Century Gothic"/>
              </a:rPr>
              <a:t>Aspects* of program engagement in system improvement </a:t>
            </a:r>
            <a:br>
              <a:rPr lang="en-US" sz="3000">
                <a:solidFill>
                  <a:schemeClr val="dk2"/>
                </a:solidFill>
                <a:latin typeface="Century Gothic"/>
                <a:ea typeface="Century Gothic"/>
                <a:cs typeface="Century Gothic"/>
                <a:sym typeface="Century Gothic"/>
              </a:rPr>
            </a:br>
            <a:r>
              <a:rPr lang="en-US" sz="3000">
                <a:solidFill>
                  <a:schemeClr val="dk2"/>
                </a:solidFill>
                <a:latin typeface="Century Gothic"/>
                <a:ea typeface="Century Gothic"/>
                <a:cs typeface="Century Gothic"/>
                <a:sym typeface="Century Gothic"/>
              </a:rPr>
              <a:t>	</a:t>
            </a:r>
            <a:r>
              <a:rPr lang="en-US" sz="2600">
                <a:solidFill>
                  <a:schemeClr val="dk2"/>
                </a:solidFill>
                <a:latin typeface="Century Gothic"/>
                <a:ea typeface="Century Gothic"/>
                <a:cs typeface="Century Gothic"/>
                <a:sym typeface="Century Gothic"/>
              </a:rPr>
              <a:t>Strengthening the P-20 system (Standard 4)</a:t>
            </a:r>
            <a:endParaRPr sz="2600">
              <a:solidFill>
                <a:schemeClr val="dk2"/>
              </a:solidFill>
            </a:endParaRPr>
          </a:p>
        </p:txBody>
      </p:sp>
      <p:sp>
        <p:nvSpPr>
          <p:cNvPr id="450" name="Google Shape;450;p16"/>
          <p:cNvSpPr txBox="1"/>
          <p:nvPr>
            <p:ph idx="1" type="body"/>
          </p:nvPr>
        </p:nvSpPr>
        <p:spPr>
          <a:xfrm>
            <a:off x="483034" y="2421139"/>
            <a:ext cx="11235028" cy="3794609"/>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280"/>
              <a:buNone/>
            </a:pPr>
            <a:r>
              <a:rPr lang="en-US" sz="2400">
                <a:solidFill>
                  <a:srgbClr val="C00000"/>
                </a:solidFill>
              </a:rPr>
              <a:t>4a.	Engages stakeholders to support schools and reduce disparities</a:t>
            </a:r>
            <a:endParaRPr sz="2400">
              <a:solidFill>
                <a:srgbClr val="C00000"/>
              </a:solidFill>
            </a:endParaRPr>
          </a:p>
          <a:p>
            <a:pPr indent="0" lvl="0" marL="0" rtl="0" algn="l">
              <a:lnSpc>
                <a:spcPct val="110000"/>
              </a:lnSpc>
              <a:spcBef>
                <a:spcPts val="1200"/>
              </a:spcBef>
              <a:spcAft>
                <a:spcPts val="0"/>
              </a:spcAft>
              <a:buSzPts val="2280"/>
              <a:buNone/>
            </a:pPr>
            <a:r>
              <a:rPr lang="en-US" sz="2400"/>
              <a:t>4b.	Supports diverse educator workforce/addresses state and local needs</a:t>
            </a:r>
            <a:endParaRPr sz="2400"/>
          </a:p>
          <a:p>
            <a:pPr indent="0" lvl="0" marL="0" rtl="0" algn="l">
              <a:lnSpc>
                <a:spcPct val="110000"/>
              </a:lnSpc>
              <a:spcBef>
                <a:spcPts val="1200"/>
              </a:spcBef>
              <a:spcAft>
                <a:spcPts val="0"/>
              </a:spcAft>
              <a:buSzPts val="2280"/>
              <a:buNone/>
            </a:pPr>
            <a:r>
              <a:rPr lang="en-US" sz="2400"/>
              <a:t>4c.	Supports completer career entry and growth</a:t>
            </a:r>
            <a:endParaRPr b="1" sz="2400"/>
          </a:p>
          <a:p>
            <a:pPr indent="0" lvl="0" marL="0" rtl="0" algn="l">
              <a:lnSpc>
                <a:spcPct val="110000"/>
              </a:lnSpc>
              <a:spcBef>
                <a:spcPts val="1200"/>
              </a:spcBef>
              <a:spcAft>
                <a:spcPts val="0"/>
              </a:spcAft>
              <a:buSzPts val="2280"/>
              <a:buNone/>
            </a:pPr>
            <a:r>
              <a:rPr lang="en-US" sz="2400"/>
              <a:t>4d.	Uses available evidence on completers for program improvement</a:t>
            </a:r>
            <a:endParaRPr/>
          </a:p>
          <a:p>
            <a:pPr indent="0" lvl="0" marL="0" rtl="0" algn="l">
              <a:lnSpc>
                <a:spcPct val="110000"/>
              </a:lnSpc>
              <a:spcBef>
                <a:spcPts val="1200"/>
              </a:spcBef>
              <a:spcAft>
                <a:spcPts val="0"/>
              </a:spcAft>
              <a:buSzPts val="2280"/>
              <a:buNone/>
            </a:pPr>
            <a:r>
              <a:rPr lang="en-US" sz="2400"/>
              <a:t>4e.	Meets relevant regulatory requirements</a:t>
            </a:r>
            <a:endParaRPr sz="2400"/>
          </a:p>
          <a:p>
            <a:pPr indent="0" lvl="0" marL="0" rtl="0" algn="l">
              <a:lnSpc>
                <a:spcPct val="110000"/>
              </a:lnSpc>
              <a:spcBef>
                <a:spcPts val="1200"/>
              </a:spcBef>
              <a:spcAft>
                <a:spcPts val="0"/>
              </a:spcAft>
              <a:buSzPts val="2280"/>
              <a:buNone/>
            </a:pPr>
            <a:r>
              <a:rPr lang="en-US" sz="2400"/>
              <a:t>4f.	Investigates effectiveness vis-à-vis institutional mission</a:t>
            </a:r>
            <a:endParaRPr/>
          </a:p>
        </p:txBody>
      </p:sp>
      <p:sp>
        <p:nvSpPr>
          <p:cNvPr id="451" name="Google Shape;451;p16"/>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452" name="Google Shape;452;p16"/>
          <p:cNvSpPr txBox="1"/>
          <p:nvPr/>
        </p:nvSpPr>
        <p:spPr>
          <a:xfrm>
            <a:off x="490734" y="6051884"/>
            <a:ext cx="10583666" cy="4641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520"/>
              </a:spcBef>
              <a:spcAft>
                <a:spcPts val="0"/>
              </a:spcAft>
              <a:buClr>
                <a:srgbClr val="05686C"/>
              </a:buClr>
              <a:buSzPts val="2428"/>
              <a:buFont typeface="Noto Sans Symbols"/>
              <a:buNone/>
            </a:pPr>
            <a:r>
              <a:rPr b="0" i="1" lang="en-US" sz="2000" u="none" cap="none" strike="noStrike">
                <a:solidFill>
                  <a:srgbClr val="000000"/>
                </a:solidFill>
                <a:latin typeface="Century Gothic"/>
                <a:ea typeface="Century Gothic"/>
                <a:cs typeface="Century Gothic"/>
                <a:sym typeface="Century Gothic"/>
              </a:rPr>
              <a:t>* See the </a:t>
            </a:r>
            <a:r>
              <a:rPr b="0" i="0" lang="en-US" sz="2000" u="none" cap="none" strike="noStrike">
                <a:solidFill>
                  <a:srgbClr val="000000"/>
                </a:solidFill>
                <a:latin typeface="Century Gothic"/>
                <a:ea typeface="Century Gothic"/>
                <a:cs typeface="Century Gothic"/>
                <a:sym typeface="Century Gothic"/>
              </a:rPr>
              <a:t>Guide to AAQEP Accreditation </a:t>
            </a:r>
            <a:r>
              <a:rPr b="0" i="1" lang="en-US" sz="2000" u="none" cap="none" strike="noStrike">
                <a:solidFill>
                  <a:srgbClr val="000000"/>
                </a:solidFill>
                <a:latin typeface="Century Gothic"/>
                <a:ea typeface="Century Gothic"/>
                <a:cs typeface="Century Gothic"/>
                <a:sym typeface="Century Gothic"/>
              </a:rPr>
              <a:t>for each aspect’s full description.</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7"/>
          <p:cNvSpPr/>
          <p:nvPr/>
        </p:nvSpPr>
        <p:spPr>
          <a:xfrm>
            <a:off x="4572000" y="777240"/>
            <a:ext cx="5631180" cy="1584960"/>
          </a:xfrm>
          <a:prstGeom prst="irregularSeal1">
            <a:avLst/>
          </a:prstGeom>
          <a:solidFill>
            <a:schemeClr val="lt1"/>
          </a:solidFill>
          <a:ln cap="flat" cmpd="sng" w="9525">
            <a:solidFill>
              <a:srgbClr val="0B539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1" name="Google Shape;461;p17"/>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Engaging with stakeholders</a:t>
            </a:r>
            <a:endParaRPr/>
          </a:p>
        </p:txBody>
      </p:sp>
      <p:grpSp>
        <p:nvGrpSpPr>
          <p:cNvPr id="462" name="Google Shape;462;p17"/>
          <p:cNvGrpSpPr/>
          <p:nvPr/>
        </p:nvGrpSpPr>
        <p:grpSpPr>
          <a:xfrm>
            <a:off x="612245" y="3089709"/>
            <a:ext cx="10967509" cy="3030104"/>
            <a:chOff x="2645" y="0"/>
            <a:chExt cx="10967509" cy="3030104"/>
          </a:xfrm>
        </p:grpSpPr>
        <p:sp>
          <p:nvSpPr>
            <p:cNvPr id="463" name="Google Shape;463;p17"/>
            <p:cNvSpPr/>
            <p:nvPr/>
          </p:nvSpPr>
          <p:spPr>
            <a:xfrm>
              <a:off x="2645" y="0"/>
              <a:ext cx="2595860" cy="3030104"/>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txBox="1"/>
            <p:nvPr/>
          </p:nvSpPr>
          <p:spPr>
            <a:xfrm>
              <a:off x="2645" y="0"/>
              <a:ext cx="2595860" cy="909031"/>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rgbClr val="000000"/>
                </a:buClr>
                <a:buSzPts val="4300"/>
                <a:buFont typeface="Arial"/>
                <a:buNone/>
              </a:pPr>
              <a:r>
                <a:rPr b="0" i="0" lang="en-US" sz="4300" u="none" cap="none" strike="noStrike">
                  <a:solidFill>
                    <a:srgbClr val="FF0000"/>
                  </a:solidFill>
                  <a:latin typeface="Arial"/>
                  <a:ea typeface="Arial"/>
                  <a:cs typeface="Arial"/>
                  <a:sym typeface="Arial"/>
                </a:rPr>
                <a:t>3b</a:t>
              </a:r>
              <a:endParaRPr/>
            </a:p>
          </p:txBody>
        </p:sp>
        <p:sp>
          <p:nvSpPr>
            <p:cNvPr id="465" name="Google Shape;465;p17"/>
            <p:cNvSpPr/>
            <p:nvPr/>
          </p:nvSpPr>
          <p:spPr>
            <a:xfrm>
              <a:off x="262231" y="909918"/>
              <a:ext cx="2076688" cy="913617"/>
            </a:xfrm>
            <a:prstGeom prst="roundRect">
              <a:avLst>
                <a:gd fmla="val 10000" name="adj"/>
              </a:avLst>
            </a:prstGeom>
            <a:solidFill>
              <a:srgbClr val="0D6D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
            <p:cNvSpPr txBox="1"/>
            <p:nvPr/>
          </p:nvSpPr>
          <p:spPr>
            <a:xfrm>
              <a:off x="288990" y="936677"/>
              <a:ext cx="2023170" cy="86009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Quality clinical experiences</a:t>
              </a:r>
              <a:endParaRPr/>
            </a:p>
          </p:txBody>
        </p:sp>
        <p:sp>
          <p:nvSpPr>
            <p:cNvPr id="467" name="Google Shape;467;p17"/>
            <p:cNvSpPr/>
            <p:nvPr/>
          </p:nvSpPr>
          <p:spPr>
            <a:xfrm>
              <a:off x="262231" y="1964093"/>
              <a:ext cx="2076688" cy="913617"/>
            </a:xfrm>
            <a:prstGeom prst="roundRect">
              <a:avLst>
                <a:gd fmla="val 10000" name="adj"/>
              </a:avLst>
            </a:prstGeom>
            <a:solidFill>
              <a:srgbClr val="0D6D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7"/>
            <p:cNvSpPr txBox="1"/>
            <p:nvPr/>
          </p:nvSpPr>
          <p:spPr>
            <a:xfrm>
              <a:off x="288990" y="1990852"/>
              <a:ext cx="2023170" cy="86009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Via effective partnerships</a:t>
              </a:r>
              <a:endParaRPr/>
            </a:p>
          </p:txBody>
        </p:sp>
        <p:sp>
          <p:nvSpPr>
            <p:cNvPr id="469" name="Google Shape;469;p17"/>
            <p:cNvSpPr/>
            <p:nvPr/>
          </p:nvSpPr>
          <p:spPr>
            <a:xfrm>
              <a:off x="2793195" y="0"/>
              <a:ext cx="2595860" cy="3030104"/>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txBox="1"/>
            <p:nvPr/>
          </p:nvSpPr>
          <p:spPr>
            <a:xfrm>
              <a:off x="2793195" y="0"/>
              <a:ext cx="2595860" cy="909031"/>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rgbClr val="000000"/>
                </a:buClr>
                <a:buSzPts val="4300"/>
                <a:buFont typeface="Arial"/>
                <a:buNone/>
              </a:pPr>
              <a:r>
                <a:rPr b="0" i="0" lang="en-US" sz="4300" u="none" cap="none" strike="noStrike">
                  <a:solidFill>
                    <a:srgbClr val="000000"/>
                  </a:solidFill>
                  <a:latin typeface="Arial"/>
                  <a:ea typeface="Arial"/>
                  <a:cs typeface="Arial"/>
                  <a:sym typeface="Arial"/>
                </a:rPr>
                <a:t>3c</a:t>
              </a:r>
              <a:endParaRPr/>
            </a:p>
          </p:txBody>
        </p:sp>
        <p:sp>
          <p:nvSpPr>
            <p:cNvPr id="471" name="Google Shape;471;p17"/>
            <p:cNvSpPr/>
            <p:nvPr/>
          </p:nvSpPr>
          <p:spPr>
            <a:xfrm>
              <a:off x="3052781" y="909918"/>
              <a:ext cx="2076688" cy="913617"/>
            </a:xfrm>
            <a:prstGeom prst="roundRect">
              <a:avLst>
                <a:gd fmla="val 10000" name="adj"/>
              </a:avLst>
            </a:prstGeom>
            <a:solidFill>
              <a:srgbClr val="0D6D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7"/>
            <p:cNvSpPr txBox="1"/>
            <p:nvPr/>
          </p:nvSpPr>
          <p:spPr>
            <a:xfrm>
              <a:off x="3079540" y="936677"/>
              <a:ext cx="2023170" cy="86009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Engage in data collection, analysis, &amp; data quality issues (3e)</a:t>
              </a:r>
              <a:endParaRPr/>
            </a:p>
          </p:txBody>
        </p:sp>
        <p:sp>
          <p:nvSpPr>
            <p:cNvPr id="473" name="Google Shape;473;p17"/>
            <p:cNvSpPr/>
            <p:nvPr/>
          </p:nvSpPr>
          <p:spPr>
            <a:xfrm>
              <a:off x="3052781" y="1964093"/>
              <a:ext cx="2076688" cy="913617"/>
            </a:xfrm>
            <a:prstGeom prst="roundRect">
              <a:avLst>
                <a:gd fmla="val 10000" name="adj"/>
              </a:avLst>
            </a:prstGeom>
            <a:solidFill>
              <a:srgbClr val="0D6D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7"/>
            <p:cNvSpPr txBox="1"/>
            <p:nvPr/>
          </p:nvSpPr>
          <p:spPr>
            <a:xfrm>
              <a:off x="3079540" y="1990852"/>
              <a:ext cx="2023170" cy="86009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And in improvement and innovation</a:t>
              </a:r>
              <a:endParaRPr/>
            </a:p>
          </p:txBody>
        </p:sp>
        <p:sp>
          <p:nvSpPr>
            <p:cNvPr id="475" name="Google Shape;475;p17"/>
            <p:cNvSpPr/>
            <p:nvPr/>
          </p:nvSpPr>
          <p:spPr>
            <a:xfrm>
              <a:off x="5583744" y="0"/>
              <a:ext cx="2595860" cy="3030104"/>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txBox="1"/>
            <p:nvPr/>
          </p:nvSpPr>
          <p:spPr>
            <a:xfrm>
              <a:off x="5583744" y="0"/>
              <a:ext cx="2595860" cy="909031"/>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rgbClr val="000000"/>
                </a:buClr>
                <a:buSzPts val="4300"/>
                <a:buFont typeface="Arial"/>
                <a:buNone/>
              </a:pPr>
              <a:r>
                <a:rPr b="0" i="0" lang="en-US" sz="4300" u="none" cap="none" strike="noStrike">
                  <a:solidFill>
                    <a:srgbClr val="FF0000"/>
                  </a:solidFill>
                  <a:latin typeface="Arial"/>
                  <a:ea typeface="Arial"/>
                  <a:cs typeface="Arial"/>
                  <a:sym typeface="Arial"/>
                </a:rPr>
                <a:t>4a</a:t>
              </a:r>
              <a:endParaRPr/>
            </a:p>
          </p:txBody>
        </p:sp>
        <p:sp>
          <p:nvSpPr>
            <p:cNvPr id="477" name="Google Shape;477;p17"/>
            <p:cNvSpPr/>
            <p:nvPr/>
          </p:nvSpPr>
          <p:spPr>
            <a:xfrm>
              <a:off x="5843330" y="909918"/>
              <a:ext cx="2076688" cy="913617"/>
            </a:xfrm>
            <a:prstGeom prst="roundRect">
              <a:avLst>
                <a:gd fmla="val 10000" name="adj"/>
              </a:avLst>
            </a:prstGeom>
            <a:solidFill>
              <a:srgbClr val="0D6D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7"/>
            <p:cNvSpPr txBox="1"/>
            <p:nvPr/>
          </p:nvSpPr>
          <p:spPr>
            <a:xfrm>
              <a:off x="5870089" y="936677"/>
              <a:ext cx="2023170" cy="86009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Work w/ stakeholders to support high needs schools</a:t>
              </a:r>
              <a:endParaRPr/>
            </a:p>
          </p:txBody>
        </p:sp>
        <p:sp>
          <p:nvSpPr>
            <p:cNvPr id="479" name="Google Shape;479;p17"/>
            <p:cNvSpPr/>
            <p:nvPr/>
          </p:nvSpPr>
          <p:spPr>
            <a:xfrm>
              <a:off x="5843330" y="1964093"/>
              <a:ext cx="2076688" cy="913617"/>
            </a:xfrm>
            <a:prstGeom prst="roundRect">
              <a:avLst>
                <a:gd fmla="val 10000" name="adj"/>
              </a:avLst>
            </a:prstGeom>
            <a:solidFill>
              <a:srgbClr val="0D6D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7"/>
            <p:cNvSpPr txBox="1"/>
            <p:nvPr/>
          </p:nvSpPr>
          <p:spPr>
            <a:xfrm>
              <a:off x="5870089" y="1990852"/>
              <a:ext cx="2023170" cy="86009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Reduce disparities in educational outcomes</a:t>
              </a:r>
              <a:endParaRPr/>
            </a:p>
          </p:txBody>
        </p:sp>
        <p:sp>
          <p:nvSpPr>
            <p:cNvPr id="481" name="Google Shape;481;p17"/>
            <p:cNvSpPr/>
            <p:nvPr/>
          </p:nvSpPr>
          <p:spPr>
            <a:xfrm>
              <a:off x="8374294" y="0"/>
              <a:ext cx="2595860" cy="3030104"/>
            </a:xfrm>
            <a:prstGeom prst="roundRect">
              <a:avLst>
                <a:gd fmla="val 10000" name="adj"/>
              </a:avLst>
            </a:prstGeom>
            <a:solidFill>
              <a:srgbClr val="CAD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txBox="1"/>
            <p:nvPr/>
          </p:nvSpPr>
          <p:spPr>
            <a:xfrm>
              <a:off x="8374294" y="0"/>
              <a:ext cx="2595860" cy="909031"/>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rgbClr val="000000"/>
                </a:buClr>
                <a:buSzPts val="4300"/>
                <a:buFont typeface="Arial"/>
                <a:buNone/>
              </a:pPr>
              <a:r>
                <a:rPr b="0" i="0" lang="en-US" sz="4300" u="none" cap="none" strike="noStrike">
                  <a:solidFill>
                    <a:srgbClr val="000000"/>
                  </a:solidFill>
                  <a:latin typeface="Arial"/>
                  <a:ea typeface="Arial"/>
                  <a:cs typeface="Arial"/>
                  <a:sym typeface="Arial"/>
                </a:rPr>
                <a:t>4b</a:t>
              </a:r>
              <a:endParaRPr/>
            </a:p>
          </p:txBody>
        </p:sp>
      </p:grpSp>
      <p:sp>
        <p:nvSpPr>
          <p:cNvPr id="483" name="Google Shape;483;p17"/>
          <p:cNvSpPr txBox="1"/>
          <p:nvPr/>
        </p:nvSpPr>
        <p:spPr>
          <a:xfrm>
            <a:off x="1578543" y="2251899"/>
            <a:ext cx="387737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Stakeholders supporting your program…</a:t>
            </a:r>
            <a:endParaRPr/>
          </a:p>
        </p:txBody>
      </p:sp>
      <p:sp>
        <p:nvSpPr>
          <p:cNvPr id="484" name="Google Shape;484;p17"/>
          <p:cNvSpPr txBox="1"/>
          <p:nvPr/>
        </p:nvSpPr>
        <p:spPr>
          <a:xfrm>
            <a:off x="7183653" y="2198873"/>
            <a:ext cx="400681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Supporting your stakeholders’ needs…</a:t>
            </a:r>
            <a:endParaRPr/>
          </a:p>
        </p:txBody>
      </p:sp>
      <p:sp>
        <p:nvSpPr>
          <p:cNvPr id="485" name="Google Shape;485;p17"/>
          <p:cNvSpPr/>
          <p:nvPr/>
        </p:nvSpPr>
        <p:spPr>
          <a:xfrm>
            <a:off x="9245066" y="4014664"/>
            <a:ext cx="2098307" cy="87978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Meet local and state work force needs</a:t>
            </a:r>
            <a:endParaRPr/>
          </a:p>
        </p:txBody>
      </p:sp>
      <p:sp>
        <p:nvSpPr>
          <p:cNvPr id="486" name="Google Shape;486;p17"/>
          <p:cNvSpPr/>
          <p:nvPr/>
        </p:nvSpPr>
        <p:spPr>
          <a:xfrm>
            <a:off x="9245066" y="5058077"/>
            <a:ext cx="2098307" cy="87978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Diversify participation via recruitment and support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4c866a59c4_0_139"/>
          <p:cNvSpPr txBox="1"/>
          <p:nvPr>
            <p:ph type="title"/>
          </p:nvPr>
        </p:nvSpPr>
        <p:spPr>
          <a:xfrm>
            <a:off x="558800" y="2720616"/>
            <a:ext cx="11074500" cy="1143000"/>
          </a:xfrm>
          <a:prstGeom prst="rect">
            <a:avLst/>
          </a:prstGeom>
          <a:noFill/>
          <a:ln>
            <a:noFill/>
          </a:ln>
        </p:spPr>
        <p:txBody>
          <a:bodyPr anchorCtr="0" anchor="b" bIns="0" lIns="0" spcFirstLastPara="1" rIns="0" wrap="square" tIns="45700">
            <a:normAutofit/>
          </a:bodyPr>
          <a:lstStyle/>
          <a:p>
            <a:pPr indent="0" lvl="0" marL="0" rtl="0" algn="ctr">
              <a:lnSpc>
                <a:spcPct val="100000"/>
              </a:lnSpc>
              <a:spcBef>
                <a:spcPts val="0"/>
              </a:spcBef>
              <a:spcAft>
                <a:spcPts val="0"/>
              </a:spcAft>
              <a:buClr>
                <a:schemeClr val="dk2"/>
              </a:buClr>
              <a:buSzPts val="5000"/>
              <a:buFont typeface="Century Gothic"/>
              <a:buNone/>
            </a:pPr>
            <a:r>
              <a:rPr lang="en-US"/>
              <a:t>About </a:t>
            </a:r>
            <a:r>
              <a:rPr lang="en-US"/>
              <a:t>AAQEP</a:t>
            </a:r>
            <a:endParaRPr/>
          </a:p>
        </p:txBody>
      </p:sp>
      <p:sp>
        <p:nvSpPr>
          <p:cNvPr id="135" name="Google Shape;135;g24c866a59c4_0_139"/>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8"/>
          <p:cNvSpPr txBox="1"/>
          <p:nvPr>
            <p:ph type="title"/>
          </p:nvPr>
        </p:nvSpPr>
        <p:spPr>
          <a:xfrm>
            <a:off x="609600" y="704088"/>
            <a:ext cx="10972800" cy="896715"/>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sz="3600"/>
              <a:t>Engaging with stakeholders</a:t>
            </a:r>
            <a:endParaRPr/>
          </a:p>
        </p:txBody>
      </p:sp>
      <p:sp>
        <p:nvSpPr>
          <p:cNvPr id="495" name="Google Shape;495;p18"/>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fontScale="92500" lnSpcReduction="10000"/>
          </a:bodyPr>
          <a:lstStyle/>
          <a:p>
            <a:pPr indent="-457200" lvl="0" marL="528955" rtl="0" algn="l">
              <a:lnSpc>
                <a:spcPct val="100000"/>
              </a:lnSpc>
              <a:spcBef>
                <a:spcPts val="360"/>
              </a:spcBef>
              <a:spcAft>
                <a:spcPts val="0"/>
              </a:spcAft>
              <a:buSzPct val="77027"/>
              <a:buAutoNum type="arabicPeriod"/>
            </a:pPr>
            <a:r>
              <a:rPr lang="en-US" sz="2400"/>
              <a:t>Consider the aspects involving stakeholders and complete the table addressing:</a:t>
            </a:r>
            <a:endParaRPr/>
          </a:p>
          <a:p>
            <a:pPr indent="0" lvl="0" marL="71755" rtl="0" algn="l">
              <a:lnSpc>
                <a:spcPct val="100000"/>
              </a:lnSpc>
              <a:spcBef>
                <a:spcPts val="360"/>
              </a:spcBef>
              <a:spcAft>
                <a:spcPts val="0"/>
              </a:spcAft>
              <a:buSzPct val="77027"/>
              <a:buNone/>
            </a:pPr>
            <a:r>
              <a:t/>
            </a:r>
            <a:endParaRPr sz="2400"/>
          </a:p>
          <a:p>
            <a:pPr indent="0" lvl="0" marL="71755" rtl="0" algn="l">
              <a:lnSpc>
                <a:spcPct val="100000"/>
              </a:lnSpc>
              <a:spcBef>
                <a:spcPts val="360"/>
              </a:spcBef>
              <a:spcAft>
                <a:spcPts val="0"/>
              </a:spcAft>
              <a:buSzPct val="77027"/>
              <a:buNone/>
            </a:pPr>
            <a:r>
              <a:rPr b="1" i="1" lang="en-US" sz="2400">
                <a:solidFill>
                  <a:schemeClr val="accent1"/>
                </a:solidFill>
              </a:rPr>
              <a:t>Sample</a:t>
            </a:r>
            <a:r>
              <a:rPr lang="en-US" sz="2400"/>
              <a:t> Table </a:t>
            </a:r>
            <a:endParaRPr/>
          </a:p>
          <a:p>
            <a:pPr indent="0" lvl="0" marL="71755" rtl="0" algn="l">
              <a:lnSpc>
                <a:spcPct val="100000"/>
              </a:lnSpc>
              <a:spcBef>
                <a:spcPts val="360"/>
              </a:spcBef>
              <a:spcAft>
                <a:spcPts val="0"/>
              </a:spcAft>
              <a:buSzPct val="71101"/>
              <a:buNone/>
            </a:pPr>
            <a:r>
              <a:t/>
            </a:r>
            <a:endParaRPr/>
          </a:p>
          <a:p>
            <a:pPr indent="0" lvl="0" marL="71755" rtl="0" algn="l">
              <a:lnSpc>
                <a:spcPct val="100000"/>
              </a:lnSpc>
              <a:spcBef>
                <a:spcPts val="360"/>
              </a:spcBef>
              <a:spcAft>
                <a:spcPts val="0"/>
              </a:spcAft>
              <a:buSzPct val="71101"/>
              <a:buNone/>
            </a:pPr>
            <a:r>
              <a:t/>
            </a:r>
            <a:endParaRPr/>
          </a:p>
          <a:p>
            <a:pPr indent="0" lvl="0" marL="71755" rtl="0" algn="l">
              <a:lnSpc>
                <a:spcPct val="100000"/>
              </a:lnSpc>
              <a:spcBef>
                <a:spcPts val="360"/>
              </a:spcBef>
              <a:spcAft>
                <a:spcPts val="0"/>
              </a:spcAft>
              <a:buSzPct val="71101"/>
              <a:buNone/>
            </a:pPr>
            <a:r>
              <a:t/>
            </a:r>
            <a:endParaRPr/>
          </a:p>
          <a:p>
            <a:pPr indent="0" lvl="0" marL="71755" rtl="0" algn="l">
              <a:lnSpc>
                <a:spcPct val="100000"/>
              </a:lnSpc>
              <a:spcBef>
                <a:spcPts val="360"/>
              </a:spcBef>
              <a:spcAft>
                <a:spcPts val="0"/>
              </a:spcAft>
              <a:buSzPct val="77027"/>
              <a:buNone/>
            </a:pPr>
            <a:r>
              <a:t/>
            </a:r>
            <a:endParaRPr sz="2400"/>
          </a:p>
          <a:p>
            <a:pPr indent="0" lvl="0" marL="71755" rtl="0" algn="l">
              <a:lnSpc>
                <a:spcPct val="100000"/>
              </a:lnSpc>
              <a:spcBef>
                <a:spcPts val="360"/>
              </a:spcBef>
              <a:spcAft>
                <a:spcPts val="0"/>
              </a:spcAft>
              <a:buSzPct val="77027"/>
              <a:buNone/>
            </a:pPr>
            <a:r>
              <a:rPr lang="en-US" sz="2400"/>
              <a:t>2. Consider a separate table for :</a:t>
            </a:r>
            <a:endParaRPr/>
          </a:p>
          <a:p>
            <a:pPr indent="0" lvl="0" marL="71755" rtl="0" algn="l">
              <a:lnSpc>
                <a:spcPct val="100000"/>
              </a:lnSpc>
              <a:spcBef>
                <a:spcPts val="360"/>
              </a:spcBef>
              <a:spcAft>
                <a:spcPts val="0"/>
              </a:spcAft>
              <a:buSzPct val="77027"/>
              <a:buNone/>
            </a:pPr>
            <a:r>
              <a:rPr b="1" lang="en-US" sz="2400"/>
              <a:t>Candidate Focused Formal (MOU) Partnerships</a:t>
            </a:r>
            <a:endParaRPr/>
          </a:p>
          <a:p>
            <a:pPr indent="0" lvl="0" marL="71755" rtl="0" algn="l">
              <a:lnSpc>
                <a:spcPct val="100000"/>
              </a:lnSpc>
              <a:spcBef>
                <a:spcPts val="360"/>
              </a:spcBef>
              <a:spcAft>
                <a:spcPts val="0"/>
              </a:spcAft>
              <a:buSzPct val="77027"/>
              <a:buNone/>
            </a:pPr>
            <a:r>
              <a:rPr b="1" lang="en-US" sz="2400"/>
              <a:t>Candidate Focused Informal Partnerships</a:t>
            </a:r>
            <a:endParaRPr/>
          </a:p>
          <a:p>
            <a:pPr indent="0" lvl="0" marL="71755" rtl="0" algn="l">
              <a:lnSpc>
                <a:spcPct val="100000"/>
              </a:lnSpc>
              <a:spcBef>
                <a:spcPts val="360"/>
              </a:spcBef>
              <a:spcAft>
                <a:spcPts val="0"/>
              </a:spcAft>
              <a:buSzPct val="77027"/>
              <a:buNone/>
            </a:pPr>
            <a:r>
              <a:rPr b="1" lang="en-US" sz="2400"/>
              <a:t>Faculty Focused Partnerships in Community(ies) </a:t>
            </a:r>
            <a:endParaRPr/>
          </a:p>
          <a:p>
            <a:pPr indent="0" lvl="0" marL="71755" rtl="0" algn="l">
              <a:lnSpc>
                <a:spcPct val="100000"/>
              </a:lnSpc>
              <a:spcBef>
                <a:spcPts val="360"/>
              </a:spcBef>
              <a:spcAft>
                <a:spcPts val="0"/>
              </a:spcAft>
              <a:buSzPct val="77027"/>
              <a:buNone/>
            </a:pPr>
            <a:r>
              <a:t/>
            </a:r>
            <a:endParaRPr sz="2400"/>
          </a:p>
          <a:p>
            <a:pPr indent="0" lvl="0" marL="71755" rtl="0" algn="l">
              <a:lnSpc>
                <a:spcPct val="100000"/>
              </a:lnSpc>
              <a:spcBef>
                <a:spcPts val="360"/>
              </a:spcBef>
              <a:spcAft>
                <a:spcPts val="0"/>
              </a:spcAft>
              <a:buSzPct val="71101"/>
              <a:buNone/>
            </a:pPr>
            <a:r>
              <a:t/>
            </a:r>
            <a:endParaRPr/>
          </a:p>
        </p:txBody>
      </p:sp>
      <p:sp>
        <p:nvSpPr>
          <p:cNvPr id="496" name="Google Shape;496;p18"/>
          <p:cNvSpPr/>
          <p:nvPr/>
        </p:nvSpPr>
        <p:spPr>
          <a:xfrm>
            <a:off x="3124200" y="3280202"/>
            <a:ext cx="184731" cy="830997"/>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en-US" sz="1300" u="none" cap="none" strike="noStrike">
                <a:solidFill>
                  <a:srgbClr val="434343"/>
                </a:solidFill>
                <a:latin typeface="Arial"/>
                <a:ea typeface="Arial"/>
                <a:cs typeface="Arial"/>
                <a:sym typeface="Arial"/>
              </a:rPr>
            </a:br>
            <a:endParaRPr b="0" i="0" sz="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497" name="Google Shape;497;p18"/>
          <p:cNvGraphicFramePr/>
          <p:nvPr/>
        </p:nvGraphicFramePr>
        <p:xfrm>
          <a:off x="914399" y="3500996"/>
          <a:ext cx="3000000" cy="3000000"/>
        </p:xfrm>
        <a:graphic>
          <a:graphicData uri="http://schemas.openxmlformats.org/drawingml/2006/table">
            <a:tbl>
              <a:tblPr bandRow="1" firstRow="1">
                <a:noFill/>
                <a:tableStyleId>{216A59EF-2851-4B8A-BC5F-2284B23C6224}</a:tableStyleId>
              </a:tblPr>
              <a:tblGrid>
                <a:gridCol w="1687025"/>
                <a:gridCol w="1687025"/>
                <a:gridCol w="1687025"/>
                <a:gridCol w="1687025"/>
                <a:gridCol w="1687025"/>
                <a:gridCol w="1687025"/>
              </a:tblGrid>
              <a:tr h="831000">
                <a:tc>
                  <a:txBody>
                    <a:bodyPr/>
                    <a:lstStyle/>
                    <a:p>
                      <a:pPr indent="0" lvl="0" marL="0" marR="0" rtl="0" algn="l">
                        <a:lnSpc>
                          <a:spcPct val="100000"/>
                        </a:lnSpc>
                        <a:spcBef>
                          <a:spcPts val="0"/>
                        </a:spcBef>
                        <a:spcAft>
                          <a:spcPts val="0"/>
                        </a:spcAft>
                        <a:buNone/>
                      </a:pPr>
                      <a:r>
                        <a:rPr lang="en-US" sz="1400" u="none" cap="none" strike="noStrike"/>
                        <a:t>Description of Partnerships (Specific)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When/Type</a:t>
                      </a:r>
                      <a:endParaRPr/>
                    </a:p>
                    <a:p>
                      <a:pPr indent="0" lvl="0" marL="0" marR="0" rtl="0" algn="l">
                        <a:lnSpc>
                          <a:spcPct val="100000"/>
                        </a:lnSpc>
                        <a:spcBef>
                          <a:spcPts val="0"/>
                        </a:spcBef>
                        <a:spcAft>
                          <a:spcPts val="0"/>
                        </a:spcAft>
                        <a:buNone/>
                      </a:pPr>
                      <a:r>
                        <a:rPr lang="en-US" sz="1400" u="none" cap="none" strike="noStrike"/>
                        <a:t>(Observations, Clinical practice, etc.)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Value of partnership (How do you determine?)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Which program (content area, concept, initial program, etc.)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Timeframe (ongoing, semester, etc.)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AAQEP Standard Aspect 3b, 4a alignment </a:t>
                      </a:r>
                      <a:endParaRPr/>
                    </a:p>
                  </a:txBody>
                  <a:tcPr marT="45725" marB="45725" marR="91450" marL="9145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9"/>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sz="3600"/>
              <a:t>Engaging with stakeholders</a:t>
            </a:r>
            <a:endParaRPr/>
          </a:p>
        </p:txBody>
      </p:sp>
      <p:sp>
        <p:nvSpPr>
          <p:cNvPr id="506" name="Google Shape;506;p19"/>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p>
            <a:pPr indent="0" lvl="0" marL="71755" rtl="0" algn="l">
              <a:lnSpc>
                <a:spcPct val="100000"/>
              </a:lnSpc>
              <a:spcBef>
                <a:spcPts val="360"/>
              </a:spcBef>
              <a:spcAft>
                <a:spcPts val="0"/>
              </a:spcAft>
              <a:buSzPts val="1710"/>
              <a:buNone/>
            </a:pPr>
            <a:r>
              <a:t/>
            </a:r>
            <a:endParaRPr/>
          </a:p>
          <a:p>
            <a:pPr indent="0" lvl="0" marL="71755" rtl="0" algn="l">
              <a:lnSpc>
                <a:spcPct val="100000"/>
              </a:lnSpc>
              <a:spcBef>
                <a:spcPts val="360"/>
              </a:spcBef>
              <a:spcAft>
                <a:spcPts val="0"/>
              </a:spcAft>
              <a:buSzPts val="1710"/>
              <a:buNone/>
            </a:pPr>
            <a:r>
              <a:t/>
            </a:r>
            <a:endParaRPr/>
          </a:p>
          <a:p>
            <a:pPr indent="0" lvl="0" marL="71755" rtl="0" algn="l">
              <a:lnSpc>
                <a:spcPct val="100000"/>
              </a:lnSpc>
              <a:spcBef>
                <a:spcPts val="360"/>
              </a:spcBef>
              <a:spcAft>
                <a:spcPts val="0"/>
              </a:spcAft>
              <a:buSzPts val="1710"/>
              <a:buNone/>
            </a:pPr>
            <a:r>
              <a:t/>
            </a:r>
            <a:endParaRPr/>
          </a:p>
          <a:p>
            <a:pPr indent="0" lvl="0" marL="71755" rtl="0" algn="l">
              <a:lnSpc>
                <a:spcPct val="100000"/>
              </a:lnSpc>
              <a:spcBef>
                <a:spcPts val="360"/>
              </a:spcBef>
              <a:spcAft>
                <a:spcPts val="0"/>
              </a:spcAft>
              <a:buSzPts val="1710"/>
              <a:buNone/>
            </a:pPr>
            <a:r>
              <a:t/>
            </a:r>
            <a:endParaRPr sz="2400"/>
          </a:p>
          <a:p>
            <a:pPr indent="0" lvl="0" marL="71755" rtl="0" algn="l">
              <a:lnSpc>
                <a:spcPct val="100000"/>
              </a:lnSpc>
              <a:spcBef>
                <a:spcPts val="360"/>
              </a:spcBef>
              <a:spcAft>
                <a:spcPts val="0"/>
              </a:spcAft>
              <a:buSzPts val="1710"/>
              <a:buNone/>
            </a:pPr>
            <a:r>
              <a:rPr lang="en-US" sz="2400"/>
              <a:t>Share:</a:t>
            </a:r>
            <a:endParaRPr/>
          </a:p>
          <a:p>
            <a:pPr indent="-337185" lvl="0" marL="457200" rtl="0" algn="l">
              <a:lnSpc>
                <a:spcPct val="100000"/>
              </a:lnSpc>
              <a:spcBef>
                <a:spcPts val="360"/>
              </a:spcBef>
              <a:spcAft>
                <a:spcPts val="0"/>
              </a:spcAft>
              <a:buSzPts val="1710"/>
              <a:buFont typeface="Arial"/>
              <a:buChar char="•"/>
            </a:pPr>
            <a:r>
              <a:rPr b="1" lang="en-US" sz="2400"/>
              <a:t>How have you been documenting your work with stakeholders?</a:t>
            </a:r>
            <a:endParaRPr/>
          </a:p>
          <a:p>
            <a:pPr indent="-337185" lvl="0" marL="457200" rtl="0" algn="l">
              <a:lnSpc>
                <a:spcPct val="100000"/>
              </a:lnSpc>
              <a:spcBef>
                <a:spcPts val="360"/>
              </a:spcBef>
              <a:spcAft>
                <a:spcPts val="0"/>
              </a:spcAft>
              <a:buSzPts val="1710"/>
              <a:buFont typeface="Arial"/>
              <a:buChar char="•"/>
            </a:pPr>
            <a:r>
              <a:rPr b="1" lang="en-US" sz="2400"/>
              <a:t>What changes to your process might you make to capture this evidence/documentation?</a:t>
            </a:r>
            <a:endParaRPr/>
          </a:p>
          <a:p>
            <a:pPr indent="0" lvl="0" marL="71755" rtl="0" algn="l">
              <a:lnSpc>
                <a:spcPct val="100000"/>
              </a:lnSpc>
              <a:spcBef>
                <a:spcPts val="360"/>
              </a:spcBef>
              <a:spcAft>
                <a:spcPts val="0"/>
              </a:spcAft>
              <a:buSzPts val="1710"/>
              <a:buNone/>
            </a:pPr>
            <a:r>
              <a:t/>
            </a:r>
            <a:endParaRPr/>
          </a:p>
        </p:txBody>
      </p:sp>
      <p:sp>
        <p:nvSpPr>
          <p:cNvPr id="507" name="Google Shape;507;p19"/>
          <p:cNvSpPr/>
          <p:nvPr/>
        </p:nvSpPr>
        <p:spPr>
          <a:xfrm>
            <a:off x="3124200" y="3280202"/>
            <a:ext cx="184731" cy="830997"/>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en-US" sz="1300" u="none" cap="none" strike="noStrike">
                <a:solidFill>
                  <a:srgbClr val="434343"/>
                </a:solidFill>
                <a:latin typeface="Arial"/>
                <a:ea typeface="Arial"/>
                <a:cs typeface="Arial"/>
                <a:sym typeface="Arial"/>
              </a:rPr>
            </a:br>
            <a:endParaRPr b="0" i="0" sz="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508" name="Google Shape;508;p19"/>
          <p:cNvGraphicFramePr/>
          <p:nvPr/>
        </p:nvGraphicFramePr>
        <p:xfrm>
          <a:off x="914399" y="2294626"/>
          <a:ext cx="3000000" cy="3000000"/>
        </p:xfrm>
        <a:graphic>
          <a:graphicData uri="http://schemas.openxmlformats.org/drawingml/2006/table">
            <a:tbl>
              <a:tblPr bandRow="1" firstRow="1">
                <a:noFill/>
                <a:tableStyleId>{216A59EF-2851-4B8A-BC5F-2284B23C6224}</a:tableStyleId>
              </a:tblPr>
              <a:tblGrid>
                <a:gridCol w="1687025"/>
                <a:gridCol w="1687025"/>
                <a:gridCol w="1687025"/>
                <a:gridCol w="1687025"/>
                <a:gridCol w="1687025"/>
                <a:gridCol w="1687025"/>
              </a:tblGrid>
              <a:tr h="1134375">
                <a:tc>
                  <a:txBody>
                    <a:bodyPr/>
                    <a:lstStyle/>
                    <a:p>
                      <a:pPr indent="0" lvl="0" marL="0" marR="0" rtl="0" algn="l">
                        <a:lnSpc>
                          <a:spcPct val="100000"/>
                        </a:lnSpc>
                        <a:spcBef>
                          <a:spcPts val="0"/>
                        </a:spcBef>
                        <a:spcAft>
                          <a:spcPts val="0"/>
                        </a:spcAft>
                        <a:buNone/>
                      </a:pPr>
                      <a:r>
                        <a:rPr lang="en-US" sz="1400" u="none" cap="none" strike="noStrike"/>
                        <a:t>Partnerships Description of Partnerships (Specific)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When/Type</a:t>
                      </a:r>
                      <a:endParaRPr/>
                    </a:p>
                    <a:p>
                      <a:pPr indent="0" lvl="0" marL="0" marR="0" rtl="0" algn="l">
                        <a:lnSpc>
                          <a:spcPct val="100000"/>
                        </a:lnSpc>
                        <a:spcBef>
                          <a:spcPts val="0"/>
                        </a:spcBef>
                        <a:spcAft>
                          <a:spcPts val="0"/>
                        </a:spcAft>
                        <a:buNone/>
                      </a:pPr>
                      <a:r>
                        <a:rPr lang="en-US" sz="1400" u="none" cap="none" strike="noStrike"/>
                        <a:t>(Observations, Clinical practice, etc.)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Value of partnership (How do you determine)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Which program (content area, concept, initial program, etc.)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Timeframe (ongoing, semester, etc.)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AAQEP Standard Aspect 3b, 4a alignment </a:t>
                      </a:r>
                      <a:endParaRPr/>
                    </a:p>
                  </a:txBody>
                  <a:tcPr marT="45725" marB="45725" marR="91450" marL="91450"/>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7"/>
          <p:cNvSpPr txBox="1"/>
          <p:nvPr>
            <p:ph type="title"/>
          </p:nvPr>
        </p:nvSpPr>
        <p:spPr>
          <a:xfrm>
            <a:off x="609600" y="1326038"/>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114794"/>
              <a:buNone/>
            </a:pPr>
            <a:r>
              <a:rPr lang="en-US">
                <a:solidFill>
                  <a:srgbClr val="C00000"/>
                </a:solidFill>
              </a:rPr>
              <a:t>IAR Section 5</a:t>
            </a:r>
            <a:br>
              <a:rPr lang="en-US"/>
            </a:br>
            <a:r>
              <a:rPr i="1" lang="en-US" sz="2800">
                <a:solidFill>
                  <a:schemeClr val="dk1"/>
                </a:solidFill>
              </a:rPr>
              <a:t>Contextual Challenges and Planned Changes, Improvements and Innovations</a:t>
            </a:r>
            <a:endParaRPr i="1" sz="2800">
              <a:solidFill>
                <a:schemeClr val="dk1"/>
              </a:solidFill>
            </a:endParaRPr>
          </a:p>
        </p:txBody>
      </p:sp>
      <p:sp>
        <p:nvSpPr>
          <p:cNvPr id="514" name="Google Shape;514;p87"/>
          <p:cNvSpPr txBox="1"/>
          <p:nvPr>
            <p:ph idx="1" type="body"/>
          </p:nvPr>
        </p:nvSpPr>
        <p:spPr>
          <a:xfrm>
            <a:off x="609600" y="2332355"/>
            <a:ext cx="10972800" cy="4389000"/>
          </a:xfrm>
          <a:prstGeom prst="rect">
            <a:avLst/>
          </a:prstGeom>
          <a:noFill/>
          <a:ln>
            <a:noFill/>
          </a:ln>
        </p:spPr>
        <p:txBody>
          <a:bodyPr anchorCtr="0" anchor="t" bIns="45700" lIns="91425" spcFirstLastPara="1" rIns="91425" wrap="square" tIns="45700">
            <a:normAutofit/>
          </a:bodyPr>
          <a:lstStyle/>
          <a:p>
            <a:pPr indent="0" lvl="0" marL="120015" rtl="0" algn="l">
              <a:lnSpc>
                <a:spcPct val="100000"/>
              </a:lnSpc>
              <a:spcBef>
                <a:spcPts val="360"/>
              </a:spcBef>
              <a:spcAft>
                <a:spcPts val="0"/>
              </a:spcAft>
              <a:buSzPts val="2206"/>
              <a:buNone/>
            </a:pPr>
            <a:r>
              <a:t/>
            </a:r>
            <a:endParaRPr/>
          </a:p>
          <a:p>
            <a:pPr indent="-457200" lvl="0" marL="556199" rtl="0" algn="l">
              <a:lnSpc>
                <a:spcPct val="100000"/>
              </a:lnSpc>
              <a:spcBef>
                <a:spcPts val="360"/>
              </a:spcBef>
              <a:spcAft>
                <a:spcPts val="0"/>
              </a:spcAft>
              <a:buSzPts val="2206"/>
              <a:buFont typeface="Arial"/>
              <a:buChar char="•"/>
            </a:pPr>
            <a:r>
              <a:rPr lang="en-US"/>
              <a:t>Identifies new or emerging features of the programs being reviewed. </a:t>
            </a:r>
            <a:endParaRPr/>
          </a:p>
          <a:p>
            <a:pPr indent="-317091" lvl="0" marL="556199" rtl="0" algn="l">
              <a:lnSpc>
                <a:spcPct val="100000"/>
              </a:lnSpc>
              <a:spcBef>
                <a:spcPts val="360"/>
              </a:spcBef>
              <a:spcAft>
                <a:spcPts val="0"/>
              </a:spcAft>
              <a:buSzPts val="2206"/>
              <a:buFont typeface="Arial"/>
              <a:buNone/>
            </a:pPr>
            <a:r>
              <a:t/>
            </a:r>
            <a:endParaRPr/>
          </a:p>
          <a:p>
            <a:pPr indent="-457200" lvl="0" marL="556199" rtl="0" algn="l">
              <a:lnSpc>
                <a:spcPct val="100000"/>
              </a:lnSpc>
              <a:spcBef>
                <a:spcPts val="360"/>
              </a:spcBef>
              <a:spcAft>
                <a:spcPts val="0"/>
              </a:spcAft>
              <a:buSzPts val="2206"/>
              <a:buFont typeface="Arial"/>
              <a:buChar char="•"/>
            </a:pPr>
            <a:r>
              <a:rPr lang="en-US"/>
              <a:t>Describes any recent innovations, changes that are in process, program elements that will rely on novel evidence, or measures that differ from those described in the previous sections of the IAR (e.g., new assessments that are being introduced). </a:t>
            </a:r>
            <a:endParaRPr/>
          </a:p>
          <a:p>
            <a:pPr indent="0" lvl="0" marL="120015" rtl="0" algn="l">
              <a:lnSpc>
                <a:spcPct val="100000"/>
              </a:lnSpc>
              <a:spcBef>
                <a:spcPts val="360"/>
              </a:spcBef>
              <a:spcAft>
                <a:spcPts val="0"/>
              </a:spcAft>
              <a:buSzPts val="2206"/>
              <a:buNone/>
            </a:pPr>
            <a:r>
              <a:t/>
            </a:r>
            <a:endParaRPr/>
          </a:p>
        </p:txBody>
      </p:sp>
      <p:sp>
        <p:nvSpPr>
          <p:cNvPr id="515" name="Google Shape;515;p87"/>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0"/>
          <p:cNvSpPr txBox="1"/>
          <p:nvPr>
            <p:ph type="title"/>
          </p:nvPr>
        </p:nvSpPr>
        <p:spPr>
          <a:xfrm>
            <a:off x="609600" y="1326038"/>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114794"/>
              <a:buNone/>
            </a:pPr>
            <a:r>
              <a:rPr lang="en-US">
                <a:solidFill>
                  <a:srgbClr val="C00000"/>
                </a:solidFill>
              </a:rPr>
              <a:t>IAR Section 5</a:t>
            </a:r>
            <a:br>
              <a:rPr lang="en-US"/>
            </a:br>
            <a:r>
              <a:rPr i="1" lang="en-US" sz="2800">
                <a:solidFill>
                  <a:schemeClr val="dk1"/>
                </a:solidFill>
              </a:rPr>
              <a:t>Contextual Challenges and Planned Changes, Improvements and Innovations</a:t>
            </a:r>
            <a:endParaRPr i="1" sz="2800">
              <a:solidFill>
                <a:schemeClr val="dk1"/>
              </a:solidFill>
            </a:endParaRPr>
          </a:p>
        </p:txBody>
      </p:sp>
      <p:sp>
        <p:nvSpPr>
          <p:cNvPr id="521" name="Google Shape;521;p20"/>
          <p:cNvSpPr txBox="1"/>
          <p:nvPr>
            <p:ph idx="1" type="body"/>
          </p:nvPr>
        </p:nvSpPr>
        <p:spPr>
          <a:xfrm>
            <a:off x="609600" y="2601309"/>
            <a:ext cx="10972800" cy="4120045"/>
          </a:xfrm>
          <a:prstGeom prst="rect">
            <a:avLst/>
          </a:prstGeom>
          <a:noFill/>
          <a:ln>
            <a:noFill/>
          </a:ln>
        </p:spPr>
        <p:txBody>
          <a:bodyPr anchorCtr="0" anchor="t" bIns="45700" lIns="91425" spcFirstLastPara="1" rIns="91425" wrap="square" tIns="45700">
            <a:normAutofit/>
          </a:bodyPr>
          <a:lstStyle/>
          <a:p>
            <a:pPr indent="0" lvl="0" marL="120015" rtl="0" algn="l">
              <a:lnSpc>
                <a:spcPct val="100000"/>
              </a:lnSpc>
              <a:spcBef>
                <a:spcPts val="360"/>
              </a:spcBef>
              <a:spcAft>
                <a:spcPts val="0"/>
              </a:spcAft>
              <a:buSzPts val="2206"/>
              <a:buNone/>
            </a:pPr>
            <a:r>
              <a:t/>
            </a:r>
            <a:endParaRPr/>
          </a:p>
          <a:p>
            <a:pPr indent="0" lvl="0" marL="120015" rtl="0" algn="l">
              <a:lnSpc>
                <a:spcPct val="100000"/>
              </a:lnSpc>
              <a:spcBef>
                <a:spcPts val="360"/>
              </a:spcBef>
              <a:spcAft>
                <a:spcPts val="0"/>
              </a:spcAft>
              <a:buSzPts val="2206"/>
              <a:buNone/>
            </a:pPr>
            <a:r>
              <a:t/>
            </a:r>
            <a:endParaRPr/>
          </a:p>
        </p:txBody>
      </p:sp>
      <p:sp>
        <p:nvSpPr>
          <p:cNvPr id="522" name="Google Shape;522;p20"/>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graphicFrame>
        <p:nvGraphicFramePr>
          <p:cNvPr id="523" name="Google Shape;523;p20"/>
          <p:cNvGraphicFramePr/>
          <p:nvPr/>
        </p:nvGraphicFramePr>
        <p:xfrm>
          <a:off x="609600" y="3564460"/>
          <a:ext cx="3000000" cy="3000000"/>
        </p:xfrm>
        <a:graphic>
          <a:graphicData uri="http://schemas.openxmlformats.org/drawingml/2006/table">
            <a:tbl>
              <a:tblPr bandRow="1" firstRow="1">
                <a:noFill/>
                <a:tableStyleId>{216A59EF-2851-4B8A-BC5F-2284B23C6224}</a:tableStyleId>
              </a:tblPr>
              <a:tblGrid>
                <a:gridCol w="1795525"/>
                <a:gridCol w="1457425"/>
                <a:gridCol w="2133600"/>
                <a:gridCol w="2060025"/>
                <a:gridCol w="1907625"/>
                <a:gridCol w="1418900"/>
              </a:tblGrid>
              <a:tr h="1180950">
                <a:tc>
                  <a:txBody>
                    <a:bodyPr/>
                    <a:lstStyle/>
                    <a:p>
                      <a:pPr indent="0" lvl="0" marL="0" marR="0" rtl="0" algn="l">
                        <a:lnSpc>
                          <a:spcPct val="100000"/>
                        </a:lnSpc>
                        <a:spcBef>
                          <a:spcPts val="0"/>
                        </a:spcBef>
                        <a:spcAft>
                          <a:spcPts val="0"/>
                        </a:spcAft>
                        <a:buNone/>
                      </a:pPr>
                      <a:r>
                        <a:rPr lang="en-US" sz="2400" u="none" cap="none" strike="noStrike"/>
                        <a:t>Contextual Challenge (Identified by provider) </a:t>
                      </a:r>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Planned Changes</a:t>
                      </a:r>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Planned Improvements </a:t>
                      </a:r>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Rationale for Change/</a:t>
                      </a:r>
                      <a:endParaRPr/>
                    </a:p>
                    <a:p>
                      <a:pPr indent="0" lvl="0" marL="0" marR="0" rtl="0" algn="l">
                        <a:lnSpc>
                          <a:spcPct val="100000"/>
                        </a:lnSpc>
                        <a:spcBef>
                          <a:spcPts val="0"/>
                        </a:spcBef>
                        <a:spcAft>
                          <a:spcPts val="0"/>
                        </a:spcAft>
                        <a:buNone/>
                      </a:pPr>
                      <a:r>
                        <a:rPr lang="en-US" sz="2400" u="none" cap="none" strike="noStrike"/>
                        <a:t>Improvement </a:t>
                      </a:r>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Timeframe for Completion</a:t>
                      </a:r>
                      <a:endParaRPr/>
                    </a:p>
                  </a:txBody>
                  <a:tcPr marT="45725" marB="45725" marR="91450" marL="91450"/>
                </a:tc>
                <a:tc>
                  <a:txBody>
                    <a:bodyPr/>
                    <a:lstStyle/>
                    <a:p>
                      <a:pPr indent="0" lvl="0" marL="0" marR="0" rtl="0" algn="l">
                        <a:lnSpc>
                          <a:spcPct val="100000"/>
                        </a:lnSpc>
                        <a:spcBef>
                          <a:spcPts val="0"/>
                        </a:spcBef>
                        <a:spcAft>
                          <a:spcPts val="0"/>
                        </a:spcAft>
                        <a:buNone/>
                      </a:pPr>
                      <a:r>
                        <a:rPr lang="en-US" sz="2400" u="none" cap="none" strike="noStrike"/>
                        <a:t>Prioritize (Why?) </a:t>
                      </a:r>
                      <a:endParaRPr/>
                    </a:p>
                  </a:txBody>
                  <a:tcPr marT="45725" marB="45725" marR="91450" marL="91450"/>
                </a:tc>
              </a:tr>
            </a:tbl>
          </a:graphicData>
        </a:graphic>
      </p:graphicFrame>
      <p:sp>
        <p:nvSpPr>
          <p:cNvPr id="524" name="Google Shape;524;p20"/>
          <p:cNvSpPr txBox="1"/>
          <p:nvPr/>
        </p:nvSpPr>
        <p:spPr>
          <a:xfrm>
            <a:off x="914400" y="2790497"/>
            <a:ext cx="503358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3200" u="none" cap="none" strike="noStrike">
                <a:solidFill>
                  <a:schemeClr val="accent1"/>
                </a:solidFill>
                <a:latin typeface="Arial"/>
                <a:ea typeface="Arial"/>
                <a:cs typeface="Arial"/>
                <a:sym typeface="Arial"/>
              </a:rPr>
              <a:t>Sample</a:t>
            </a:r>
            <a:r>
              <a:rPr b="0" i="0" lang="en-US" sz="3200" u="none" cap="none" strike="noStrike">
                <a:solidFill>
                  <a:srgbClr val="000000"/>
                </a:solidFill>
                <a:latin typeface="Arial"/>
                <a:ea typeface="Arial"/>
                <a:cs typeface="Arial"/>
                <a:sym typeface="Arial"/>
              </a:rPr>
              <a:t> Table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1"/>
          <p:cNvSpPr txBox="1"/>
          <p:nvPr>
            <p:ph type="title"/>
          </p:nvPr>
        </p:nvSpPr>
        <p:spPr>
          <a:xfrm>
            <a:off x="707136" y="1316736"/>
            <a:ext cx="10363200" cy="136245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2"/>
              </a:buClr>
              <a:buSzPts val="5600"/>
              <a:buFont typeface="Century Gothic"/>
              <a:buNone/>
            </a:pPr>
            <a:r>
              <a:rPr lang="en-US"/>
              <a:t>IAR Sections 6 and 7</a:t>
            </a:r>
            <a:endParaRPr/>
          </a:p>
        </p:txBody>
      </p:sp>
      <p:sp>
        <p:nvSpPr>
          <p:cNvPr id="530" name="Google Shape;530;p21"/>
          <p:cNvSpPr txBox="1"/>
          <p:nvPr>
            <p:ph idx="1" type="body"/>
          </p:nvPr>
        </p:nvSpPr>
        <p:spPr>
          <a:xfrm>
            <a:off x="707136" y="3429000"/>
            <a:ext cx="10363200" cy="785376"/>
          </a:xfrm>
          <a:prstGeom prst="rect">
            <a:avLst/>
          </a:prstGeom>
          <a:noFill/>
          <a:ln>
            <a:noFill/>
          </a:ln>
        </p:spPr>
        <p:txBody>
          <a:bodyPr anchorCtr="0" anchor="t" bIns="45700" lIns="45700" spcFirstLastPara="1" rIns="45700" wrap="square" tIns="45700">
            <a:normAutofit lnSpcReduction="10000"/>
          </a:bodyPr>
          <a:lstStyle/>
          <a:p>
            <a:pPr indent="-228600" lvl="0" marL="457200" rtl="0" algn="l">
              <a:lnSpc>
                <a:spcPct val="100000"/>
              </a:lnSpc>
              <a:spcBef>
                <a:spcPts val="440"/>
              </a:spcBef>
              <a:spcAft>
                <a:spcPts val="0"/>
              </a:spcAft>
              <a:buSzPts val="2090"/>
              <a:buNone/>
            </a:pPr>
            <a:r>
              <a:rPr lang="en-US" sz="4400"/>
              <a:t>QAR Appendices  C and E</a:t>
            </a:r>
            <a:endParaRPr/>
          </a:p>
        </p:txBody>
      </p:sp>
      <p:sp>
        <p:nvSpPr>
          <p:cNvPr id="531" name="Google Shape;531;p21"/>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88"/>
          <p:cNvSpPr txBox="1"/>
          <p:nvPr>
            <p:ph type="title"/>
          </p:nvPr>
        </p:nvSpPr>
        <p:spPr>
          <a:xfrm>
            <a:off x="333154" y="1100136"/>
            <a:ext cx="10972800" cy="1214438"/>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40000"/>
              <a:buNone/>
            </a:pPr>
            <a:r>
              <a:rPr lang="en-US">
                <a:solidFill>
                  <a:schemeClr val="accent1"/>
                </a:solidFill>
              </a:rPr>
              <a:t>IAR Section 6</a:t>
            </a:r>
            <a:endParaRPr>
              <a:solidFill>
                <a:schemeClr val="accent1"/>
              </a:solidFill>
            </a:endParaRPr>
          </a:p>
          <a:p>
            <a:pPr indent="0" lvl="0" marL="120015" rtl="0" algn="l">
              <a:lnSpc>
                <a:spcPct val="100000"/>
              </a:lnSpc>
              <a:spcBef>
                <a:spcPts val="360"/>
              </a:spcBef>
              <a:spcAft>
                <a:spcPts val="0"/>
              </a:spcAft>
              <a:buClr>
                <a:schemeClr val="dk1"/>
              </a:buClr>
              <a:buSzPct val="65769"/>
              <a:buFont typeface="Arial"/>
              <a:buNone/>
            </a:pPr>
            <a:r>
              <a:rPr lang="en-US" sz="2600">
                <a:solidFill>
                  <a:schemeClr val="dk1"/>
                </a:solidFill>
              </a:rPr>
              <a:t>(</a:t>
            </a:r>
            <a:r>
              <a:rPr i="1" lang="en-US" sz="2800">
                <a:solidFill>
                  <a:schemeClr val="dk1"/>
                </a:solidFill>
              </a:rPr>
              <a:t>QAR) Appendix C: Program Capacity and Institutional Commitment</a:t>
            </a:r>
            <a:endParaRPr i="1" sz="2800">
              <a:solidFill>
                <a:schemeClr val="dk1"/>
              </a:solidFill>
            </a:endParaRPr>
          </a:p>
        </p:txBody>
      </p:sp>
      <p:sp>
        <p:nvSpPr>
          <p:cNvPr id="537" name="Google Shape;537;p88"/>
          <p:cNvSpPr txBox="1"/>
          <p:nvPr>
            <p:ph idx="1" type="body"/>
          </p:nvPr>
        </p:nvSpPr>
        <p:spPr>
          <a:xfrm>
            <a:off x="609600" y="2314574"/>
            <a:ext cx="10972800" cy="4010025"/>
          </a:xfrm>
          <a:prstGeom prst="rect">
            <a:avLst/>
          </a:prstGeom>
          <a:noFill/>
          <a:ln>
            <a:noFill/>
          </a:ln>
        </p:spPr>
        <p:txBody>
          <a:bodyPr anchorCtr="0" anchor="t" bIns="45700" lIns="91425" spcFirstLastPara="1" rIns="91425" wrap="square" tIns="45700">
            <a:normAutofit/>
          </a:bodyPr>
          <a:lstStyle/>
          <a:p>
            <a:pPr indent="0" lvl="0" marL="120015" rtl="0" algn="l">
              <a:lnSpc>
                <a:spcPct val="100000"/>
              </a:lnSpc>
              <a:spcBef>
                <a:spcPts val="360"/>
              </a:spcBef>
              <a:spcAft>
                <a:spcPts val="0"/>
              </a:spcAft>
              <a:buSzPts val="1710"/>
              <a:buNone/>
            </a:pPr>
            <a:r>
              <a:t/>
            </a:r>
            <a:endParaRPr/>
          </a:p>
          <a:p>
            <a:pPr indent="-337185" lvl="0" marL="457200" rtl="0" algn="l">
              <a:lnSpc>
                <a:spcPct val="100000"/>
              </a:lnSpc>
              <a:spcBef>
                <a:spcPts val="360"/>
              </a:spcBef>
              <a:spcAft>
                <a:spcPts val="0"/>
              </a:spcAft>
              <a:buSzPts val="1710"/>
              <a:buFont typeface="Arial"/>
              <a:buChar char="•"/>
            </a:pPr>
            <a:r>
              <a:rPr lang="en-US"/>
              <a:t>documentation of programmatic capacity for quality and institutional commitment to ensuring program quality</a:t>
            </a:r>
            <a:endParaRPr/>
          </a:p>
          <a:p>
            <a:pPr indent="0" lvl="0" marL="120015" rtl="0" algn="l">
              <a:lnSpc>
                <a:spcPct val="100000"/>
              </a:lnSpc>
              <a:spcBef>
                <a:spcPts val="360"/>
              </a:spcBef>
              <a:spcAft>
                <a:spcPts val="0"/>
              </a:spcAft>
              <a:buSzPts val="1710"/>
              <a:buNone/>
            </a:pPr>
            <a:r>
              <a:t/>
            </a:r>
            <a:endParaRPr/>
          </a:p>
          <a:p>
            <a:pPr indent="-337185" lvl="0" marL="457200" rtl="0" algn="l">
              <a:lnSpc>
                <a:spcPct val="100000"/>
              </a:lnSpc>
              <a:spcBef>
                <a:spcPts val="360"/>
              </a:spcBef>
              <a:spcAft>
                <a:spcPts val="0"/>
              </a:spcAft>
              <a:buSzPts val="1710"/>
              <a:buFont typeface="Arial"/>
              <a:buChar char="•"/>
            </a:pPr>
            <a:r>
              <a:rPr lang="en-US"/>
              <a:t>documentation takes the form of the required Appendix C that will appear (updated appropriately) in a provider’s subsequent Quality Assurance Report (QAR). </a:t>
            </a:r>
            <a:endParaRPr/>
          </a:p>
          <a:p>
            <a:pPr indent="0" lvl="0" marL="120015" rtl="0" algn="l">
              <a:lnSpc>
                <a:spcPct val="100000"/>
              </a:lnSpc>
              <a:spcBef>
                <a:spcPts val="360"/>
              </a:spcBef>
              <a:spcAft>
                <a:spcPts val="0"/>
              </a:spcAft>
              <a:buSzPts val="1710"/>
              <a:buNone/>
            </a:pPr>
            <a:r>
              <a:t/>
            </a:r>
            <a:endParaRPr/>
          </a:p>
          <a:p>
            <a:pPr indent="-228600" lvl="0" marL="457200" rtl="0" algn="l">
              <a:lnSpc>
                <a:spcPct val="100000"/>
              </a:lnSpc>
              <a:spcBef>
                <a:spcPts val="360"/>
              </a:spcBef>
              <a:spcAft>
                <a:spcPts val="0"/>
              </a:spcAft>
              <a:buSzPts val="1710"/>
              <a:buNone/>
            </a:pPr>
            <a:r>
              <a:t/>
            </a:r>
            <a:endParaRPr/>
          </a:p>
        </p:txBody>
      </p:sp>
      <p:sp>
        <p:nvSpPr>
          <p:cNvPr id="538" name="Google Shape;538;p88"/>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9"/>
          <p:cNvSpPr txBox="1"/>
          <p:nvPr>
            <p:ph type="title"/>
          </p:nvPr>
        </p:nvSpPr>
        <p:spPr>
          <a:xfrm>
            <a:off x="524540" y="1186003"/>
            <a:ext cx="10972800" cy="656087"/>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40000"/>
              <a:buNone/>
            </a:pPr>
            <a:r>
              <a:t/>
            </a:r>
            <a:endParaRPr/>
          </a:p>
          <a:p>
            <a:pPr indent="0" lvl="0" marL="0" rtl="0" algn="l">
              <a:lnSpc>
                <a:spcPct val="100000"/>
              </a:lnSpc>
              <a:spcBef>
                <a:spcPts val="0"/>
              </a:spcBef>
              <a:spcAft>
                <a:spcPts val="0"/>
              </a:spcAft>
              <a:buClr>
                <a:schemeClr val="dk2"/>
              </a:buClr>
              <a:buSzPct val="56249"/>
              <a:buNone/>
            </a:pPr>
            <a:r>
              <a:rPr lang="en-US" sz="4400"/>
              <a:t>(QAR) Appendix C</a:t>
            </a:r>
            <a:endParaRPr sz="4400"/>
          </a:p>
        </p:txBody>
      </p:sp>
      <p:sp>
        <p:nvSpPr>
          <p:cNvPr id="544" name="Google Shape;544;p89"/>
          <p:cNvSpPr txBox="1"/>
          <p:nvPr>
            <p:ph idx="1" type="body"/>
          </p:nvPr>
        </p:nvSpPr>
        <p:spPr>
          <a:xfrm>
            <a:off x="609600" y="2094208"/>
            <a:ext cx="10972800" cy="4010025"/>
          </a:xfrm>
          <a:prstGeom prst="rect">
            <a:avLst/>
          </a:prstGeom>
          <a:noFill/>
          <a:ln>
            <a:noFill/>
          </a:ln>
        </p:spPr>
        <p:txBody>
          <a:bodyPr anchorCtr="0" anchor="t" bIns="45700" lIns="91425" spcFirstLastPara="1" rIns="91425" wrap="square" tIns="45700">
            <a:normAutofit fontScale="92500" lnSpcReduction="20000"/>
          </a:bodyPr>
          <a:lstStyle/>
          <a:p>
            <a:pPr indent="0" lvl="0" marL="120015" rtl="0" algn="l">
              <a:lnSpc>
                <a:spcPct val="100000"/>
              </a:lnSpc>
              <a:spcBef>
                <a:spcPts val="360"/>
              </a:spcBef>
              <a:spcAft>
                <a:spcPts val="0"/>
              </a:spcAft>
              <a:buSzPct val="77375"/>
              <a:buNone/>
            </a:pPr>
            <a:r>
              <a:t/>
            </a:r>
            <a:endParaRPr/>
          </a:p>
          <a:p>
            <a:pPr indent="0" lvl="0" marL="120015" rtl="0" algn="l">
              <a:lnSpc>
                <a:spcPct val="100000"/>
              </a:lnSpc>
              <a:spcBef>
                <a:spcPts val="360"/>
              </a:spcBef>
              <a:spcAft>
                <a:spcPts val="0"/>
              </a:spcAft>
              <a:buSzPct val="77375"/>
              <a:buNone/>
            </a:pPr>
            <a:r>
              <a:rPr lang="en-US"/>
              <a:t>In the IAR, the  “Appendix C” is used to be consistent with the Accreditation (7 year) version self-study format. </a:t>
            </a:r>
            <a:endParaRPr/>
          </a:p>
          <a:p>
            <a:pPr indent="0" lvl="0" marL="120015" rtl="0" algn="l">
              <a:lnSpc>
                <a:spcPct val="100000"/>
              </a:lnSpc>
              <a:spcBef>
                <a:spcPts val="360"/>
              </a:spcBef>
              <a:spcAft>
                <a:spcPts val="0"/>
              </a:spcAft>
              <a:buSzPct val="77375"/>
              <a:buNone/>
            </a:pPr>
            <a:r>
              <a:t/>
            </a:r>
            <a:endParaRPr/>
          </a:p>
          <a:p>
            <a:pPr indent="0" lvl="0" marL="120015" rtl="0" algn="l">
              <a:lnSpc>
                <a:spcPct val="100000"/>
              </a:lnSpc>
              <a:spcBef>
                <a:spcPts val="360"/>
              </a:spcBef>
              <a:spcAft>
                <a:spcPts val="0"/>
              </a:spcAft>
              <a:buSzPct val="77375"/>
              <a:buNone/>
            </a:pPr>
            <a:r>
              <a:rPr lang="en-US"/>
              <a:t>Appendix C includes:</a:t>
            </a:r>
            <a:endParaRPr/>
          </a:p>
          <a:p>
            <a:pPr indent="-337184" lvl="0" marL="457200" rtl="0" algn="l">
              <a:lnSpc>
                <a:spcPct val="100000"/>
              </a:lnSpc>
              <a:spcBef>
                <a:spcPts val="360"/>
              </a:spcBef>
              <a:spcAft>
                <a:spcPts val="0"/>
              </a:spcAft>
              <a:buSzPct val="77375"/>
              <a:buFont typeface="Noto Sans Symbols"/>
              <a:buChar char="▪"/>
            </a:pPr>
            <a:r>
              <a:rPr lang="en-US"/>
              <a:t>evidence of coherent curricula with clear expectations that are aligned with state and national standards, as applicable,(3a) and</a:t>
            </a:r>
            <a:endParaRPr/>
          </a:p>
          <a:p>
            <a:pPr indent="0" lvl="0" marL="457200" rtl="0" algn="l">
              <a:lnSpc>
                <a:spcPct val="100000"/>
              </a:lnSpc>
              <a:spcBef>
                <a:spcPts val="360"/>
              </a:spcBef>
              <a:spcAft>
                <a:spcPts val="0"/>
              </a:spcAft>
              <a:buSzPct val="77375"/>
              <a:buNone/>
            </a:pPr>
            <a:r>
              <a:t/>
            </a:r>
            <a:endParaRPr/>
          </a:p>
          <a:p>
            <a:pPr indent="-337185" lvl="0" marL="457200" rtl="0" algn="l">
              <a:lnSpc>
                <a:spcPct val="100000"/>
              </a:lnSpc>
              <a:spcBef>
                <a:spcPts val="360"/>
              </a:spcBef>
              <a:spcAft>
                <a:spcPts val="0"/>
              </a:spcAft>
              <a:buSzPct val="77375"/>
              <a:buFont typeface="Noto Sans Symbols"/>
              <a:buChar char="▪"/>
            </a:pPr>
            <a:r>
              <a:rPr lang="en-US"/>
              <a:t>evidence of how the program maintains capacity for quality reflected in staffing, resources, operational processes, and institutional commitment (3f). </a:t>
            </a:r>
            <a:endParaRPr/>
          </a:p>
          <a:p>
            <a:pPr indent="-228600" lvl="0" marL="457200" rtl="0" algn="l">
              <a:lnSpc>
                <a:spcPct val="100000"/>
              </a:lnSpc>
              <a:spcBef>
                <a:spcPts val="360"/>
              </a:spcBef>
              <a:spcAft>
                <a:spcPts val="0"/>
              </a:spcAft>
              <a:buSzPct val="77375"/>
              <a:buNone/>
            </a:pPr>
            <a:r>
              <a:t/>
            </a:r>
            <a:endParaRPr/>
          </a:p>
        </p:txBody>
      </p:sp>
      <p:sp>
        <p:nvSpPr>
          <p:cNvPr id="545" name="Google Shape;545;p89"/>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2"/>
          <p:cNvSpPr txBox="1"/>
          <p:nvPr>
            <p:ph type="title"/>
          </p:nvPr>
        </p:nvSpPr>
        <p:spPr>
          <a:xfrm>
            <a:off x="608543" y="818147"/>
            <a:ext cx="10972800" cy="1965726"/>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173611"/>
              <a:buFont typeface="Century Gothic"/>
              <a:buNone/>
            </a:pPr>
            <a:br>
              <a:rPr lang="en-US" sz="3200"/>
            </a:br>
            <a:r>
              <a:rPr b="1" lang="en-US" sz="2700"/>
              <a:t>IAR -- Appendix C: </a:t>
            </a:r>
            <a:br>
              <a:rPr b="1" lang="en-US" sz="2700"/>
            </a:br>
            <a:r>
              <a:rPr b="1" lang="en-US" sz="2700"/>
              <a:t>The first part of Appendix C documents the following dimensions of capacity related to aspects of Standard 3: </a:t>
            </a:r>
            <a:br>
              <a:rPr lang="en-US" sz="2800"/>
            </a:br>
            <a:br>
              <a:rPr lang="en-US" sz="3100"/>
            </a:br>
            <a:endParaRPr sz="3100"/>
          </a:p>
        </p:txBody>
      </p:sp>
      <p:sp>
        <p:nvSpPr>
          <p:cNvPr id="553" name="Google Shape;553;p22"/>
          <p:cNvSpPr txBox="1"/>
          <p:nvPr>
            <p:ph idx="1" type="body"/>
          </p:nvPr>
        </p:nvSpPr>
        <p:spPr>
          <a:xfrm>
            <a:off x="608543" y="2217198"/>
            <a:ext cx="4787077" cy="566675"/>
          </a:xfrm>
          <a:prstGeom prst="rect">
            <a:avLst/>
          </a:prstGeom>
          <a:solidFill>
            <a:srgbClr val="0B5394"/>
          </a:solidFill>
          <a:ln>
            <a:noFill/>
          </a:ln>
        </p:spPr>
        <p:txBody>
          <a:bodyPr anchorCtr="0" anchor="ctr" bIns="0" lIns="45700" spcFirstLastPara="1" rIns="45700" wrap="square" tIns="0">
            <a:noAutofit/>
          </a:bodyPr>
          <a:lstStyle/>
          <a:p>
            <a:pPr indent="-228600" lvl="0" marL="457200" rtl="0" algn="ctr">
              <a:lnSpc>
                <a:spcPct val="100000"/>
              </a:lnSpc>
              <a:spcBef>
                <a:spcPts val="480"/>
              </a:spcBef>
              <a:spcAft>
                <a:spcPts val="0"/>
              </a:spcAft>
              <a:buSzPts val="2280"/>
              <a:buNone/>
            </a:pPr>
            <a:r>
              <a:rPr lang="en-US">
                <a:solidFill>
                  <a:schemeClr val="lt1"/>
                </a:solidFill>
              </a:rPr>
              <a:t>Focus</a:t>
            </a:r>
            <a:endParaRPr/>
          </a:p>
        </p:txBody>
      </p:sp>
      <p:sp>
        <p:nvSpPr>
          <p:cNvPr id="554" name="Google Shape;554;p22"/>
          <p:cNvSpPr txBox="1"/>
          <p:nvPr>
            <p:ph idx="2" type="body"/>
          </p:nvPr>
        </p:nvSpPr>
        <p:spPr>
          <a:xfrm>
            <a:off x="608543" y="2876550"/>
            <a:ext cx="4787077" cy="3479801"/>
          </a:xfrm>
          <a:prstGeom prst="rect">
            <a:avLst/>
          </a:prstGeom>
          <a:noFill/>
          <a:ln cap="flat" cmpd="sng" w="9525">
            <a:solidFill>
              <a:srgbClr val="0B5394"/>
            </a:solidFill>
            <a:prstDash val="solid"/>
            <a:round/>
            <a:headEnd len="sm" w="sm" type="none"/>
            <a:tailEnd len="sm" w="sm" type="none"/>
          </a:ln>
        </p:spPr>
        <p:txBody>
          <a:bodyPr anchorCtr="0" anchor="ctr" bIns="45700" lIns="91425" spcFirstLastPara="1" rIns="91425" wrap="square" tIns="0">
            <a:normAutofit fontScale="55000" lnSpcReduction="20000"/>
          </a:bodyPr>
          <a:lstStyle/>
          <a:p>
            <a:pPr indent="-228600" lvl="0" marL="457200" rtl="0" algn="l">
              <a:lnSpc>
                <a:spcPct val="100000"/>
              </a:lnSpc>
              <a:spcBef>
                <a:spcPts val="440"/>
              </a:spcBef>
              <a:spcAft>
                <a:spcPts val="0"/>
              </a:spcAft>
              <a:buSzPct val="158333"/>
              <a:buNone/>
            </a:pPr>
            <a:r>
              <a:t/>
            </a:r>
            <a:endParaRPr sz="2400"/>
          </a:p>
          <a:p>
            <a:pPr indent="0" lvl="0" marL="0" rtl="0" algn="l">
              <a:lnSpc>
                <a:spcPct val="100000"/>
              </a:lnSpc>
              <a:spcBef>
                <a:spcPts val="440"/>
              </a:spcBef>
              <a:spcAft>
                <a:spcPts val="0"/>
              </a:spcAft>
              <a:buSzPct val="118750"/>
              <a:buNone/>
            </a:pPr>
            <a:r>
              <a:rPr lang="en-US" sz="3200">
                <a:solidFill>
                  <a:schemeClr val="dk1"/>
                </a:solidFill>
              </a:rPr>
              <a:t>The program’s capacity and the institution’s commitment to delivering quality preparation through:</a:t>
            </a:r>
            <a:endParaRPr/>
          </a:p>
          <a:p>
            <a:pPr indent="0" lvl="0" marL="0" rtl="0" algn="l">
              <a:lnSpc>
                <a:spcPct val="100000"/>
              </a:lnSpc>
              <a:spcBef>
                <a:spcPts val="440"/>
              </a:spcBef>
              <a:spcAft>
                <a:spcPts val="0"/>
              </a:spcAft>
              <a:buSzPct val="118750"/>
              <a:buNone/>
            </a:pPr>
            <a:r>
              <a:t/>
            </a:r>
            <a:endParaRPr sz="3200">
              <a:solidFill>
                <a:schemeClr val="dk1"/>
              </a:solidFill>
            </a:endParaRPr>
          </a:p>
          <a:p>
            <a:pPr indent="-336550" lvl="1" marL="914400" rtl="0" algn="l">
              <a:lnSpc>
                <a:spcPct val="100000"/>
              </a:lnSpc>
              <a:spcBef>
                <a:spcPts val="400"/>
              </a:spcBef>
              <a:spcAft>
                <a:spcPts val="0"/>
              </a:spcAft>
              <a:buSzPct val="103030"/>
              <a:buFont typeface="Arial"/>
              <a:buChar char="•"/>
            </a:pPr>
            <a:r>
              <a:rPr lang="en-US" sz="3000"/>
              <a:t> c</a:t>
            </a:r>
            <a:r>
              <a:rPr lang="en-US" sz="3000">
                <a:solidFill>
                  <a:schemeClr val="dk1"/>
                </a:solidFill>
              </a:rPr>
              <a:t>urricula</a:t>
            </a:r>
            <a:endParaRPr sz="3000"/>
          </a:p>
          <a:p>
            <a:pPr indent="-336550" lvl="1" marL="914400" rtl="0" algn="l">
              <a:lnSpc>
                <a:spcPct val="100000"/>
              </a:lnSpc>
              <a:spcBef>
                <a:spcPts val="400"/>
              </a:spcBef>
              <a:spcAft>
                <a:spcPts val="0"/>
              </a:spcAft>
              <a:buSzPct val="103030"/>
              <a:buFont typeface="Arial"/>
              <a:buChar char="•"/>
            </a:pPr>
            <a:r>
              <a:rPr lang="en-US" sz="3000">
                <a:solidFill>
                  <a:schemeClr val="dk1"/>
                </a:solidFill>
              </a:rPr>
              <a:t> faculty</a:t>
            </a:r>
            <a:endParaRPr/>
          </a:p>
          <a:p>
            <a:pPr indent="-336550" lvl="1" marL="914400" rtl="0" algn="l">
              <a:lnSpc>
                <a:spcPct val="100000"/>
              </a:lnSpc>
              <a:spcBef>
                <a:spcPts val="400"/>
              </a:spcBef>
              <a:spcAft>
                <a:spcPts val="0"/>
              </a:spcAft>
              <a:buSzPct val="103030"/>
              <a:buFont typeface="Arial"/>
              <a:buChar char="•"/>
            </a:pPr>
            <a:r>
              <a:rPr lang="en-US" sz="3000">
                <a:solidFill>
                  <a:schemeClr val="dk1"/>
                </a:solidFill>
              </a:rPr>
              <a:t> facilities</a:t>
            </a:r>
            <a:endParaRPr/>
          </a:p>
          <a:p>
            <a:pPr indent="-336550" lvl="1" marL="914400" rtl="0" algn="l">
              <a:lnSpc>
                <a:spcPct val="100000"/>
              </a:lnSpc>
              <a:spcBef>
                <a:spcPts val="400"/>
              </a:spcBef>
              <a:spcAft>
                <a:spcPts val="0"/>
              </a:spcAft>
              <a:buSzPct val="103030"/>
              <a:buFont typeface="Arial"/>
              <a:buChar char="•"/>
            </a:pPr>
            <a:r>
              <a:rPr lang="en-US" sz="3000">
                <a:solidFill>
                  <a:schemeClr val="dk1"/>
                </a:solidFill>
              </a:rPr>
              <a:t> fiscal support</a:t>
            </a:r>
            <a:endParaRPr/>
          </a:p>
          <a:p>
            <a:pPr indent="-336550" lvl="1" marL="914400" rtl="0" algn="l">
              <a:lnSpc>
                <a:spcPct val="100000"/>
              </a:lnSpc>
              <a:spcBef>
                <a:spcPts val="400"/>
              </a:spcBef>
              <a:spcAft>
                <a:spcPts val="0"/>
              </a:spcAft>
              <a:buSzPct val="103030"/>
              <a:buFont typeface="Arial"/>
              <a:buChar char="•"/>
            </a:pPr>
            <a:r>
              <a:rPr lang="en-US" sz="3000">
                <a:solidFill>
                  <a:schemeClr val="dk1"/>
                </a:solidFill>
              </a:rPr>
              <a:t> student support services</a:t>
            </a:r>
            <a:endParaRPr/>
          </a:p>
          <a:p>
            <a:pPr indent="-336550" lvl="1" marL="914400" rtl="0" algn="l">
              <a:lnSpc>
                <a:spcPct val="100000"/>
              </a:lnSpc>
              <a:spcBef>
                <a:spcPts val="400"/>
              </a:spcBef>
              <a:spcAft>
                <a:spcPts val="0"/>
              </a:spcAft>
              <a:buSzPct val="103030"/>
              <a:buFont typeface="Arial"/>
              <a:buChar char="•"/>
            </a:pPr>
            <a:r>
              <a:rPr lang="en-US" sz="3000">
                <a:solidFill>
                  <a:schemeClr val="dk1"/>
                </a:solidFill>
              </a:rPr>
              <a:t> student feedback, etc.</a:t>
            </a:r>
            <a:endParaRPr/>
          </a:p>
          <a:p>
            <a:pPr indent="-228600" lvl="1" marL="914400" rtl="0" algn="l">
              <a:lnSpc>
                <a:spcPct val="100000"/>
              </a:lnSpc>
              <a:spcBef>
                <a:spcPts val="400"/>
              </a:spcBef>
              <a:spcAft>
                <a:spcPts val="0"/>
              </a:spcAft>
              <a:buSzPct val="140495"/>
              <a:buNone/>
            </a:pPr>
            <a:r>
              <a:t/>
            </a:r>
            <a:endParaRPr sz="2200"/>
          </a:p>
          <a:p>
            <a:pPr indent="-228600" lvl="0" marL="457200" rtl="0" algn="l">
              <a:lnSpc>
                <a:spcPct val="100000"/>
              </a:lnSpc>
              <a:spcBef>
                <a:spcPts val="440"/>
              </a:spcBef>
              <a:spcAft>
                <a:spcPts val="0"/>
              </a:spcAft>
              <a:buSzPct val="172727"/>
              <a:buNone/>
            </a:pPr>
            <a:r>
              <a:t/>
            </a:r>
            <a:endParaRPr/>
          </a:p>
        </p:txBody>
      </p:sp>
      <p:sp>
        <p:nvSpPr>
          <p:cNvPr id="555" name="Google Shape;555;p22"/>
          <p:cNvSpPr txBox="1"/>
          <p:nvPr>
            <p:ph idx="3" type="body"/>
          </p:nvPr>
        </p:nvSpPr>
        <p:spPr>
          <a:xfrm>
            <a:off x="6192311" y="2221709"/>
            <a:ext cx="4788957" cy="562800"/>
          </a:xfrm>
          <a:prstGeom prst="rect">
            <a:avLst/>
          </a:prstGeom>
          <a:solidFill>
            <a:srgbClr val="0B5394"/>
          </a:solidFill>
          <a:ln>
            <a:noFill/>
          </a:ln>
        </p:spPr>
        <p:txBody>
          <a:bodyPr anchorCtr="0" anchor="ctr" bIns="0" lIns="45700" spcFirstLastPara="1" rIns="45700" wrap="square" tIns="0">
            <a:normAutofit/>
          </a:bodyPr>
          <a:lstStyle/>
          <a:p>
            <a:pPr indent="-228600" lvl="0" marL="457200" rtl="0" algn="ctr">
              <a:lnSpc>
                <a:spcPct val="100000"/>
              </a:lnSpc>
              <a:spcBef>
                <a:spcPts val="480"/>
              </a:spcBef>
              <a:spcAft>
                <a:spcPts val="0"/>
              </a:spcAft>
              <a:buSzPts val="2280"/>
              <a:buNone/>
            </a:pPr>
            <a:r>
              <a:rPr lang="en-US">
                <a:solidFill>
                  <a:schemeClr val="lt1"/>
                </a:solidFill>
              </a:rPr>
              <a:t>Purpose</a:t>
            </a:r>
            <a:endParaRPr/>
          </a:p>
        </p:txBody>
      </p:sp>
      <p:sp>
        <p:nvSpPr>
          <p:cNvPr id="556" name="Google Shape;556;p22"/>
          <p:cNvSpPr txBox="1"/>
          <p:nvPr>
            <p:ph idx="4" type="body"/>
          </p:nvPr>
        </p:nvSpPr>
        <p:spPr>
          <a:xfrm>
            <a:off x="6192311" y="2876550"/>
            <a:ext cx="4788957" cy="3479801"/>
          </a:xfrm>
          <a:prstGeom prst="rect">
            <a:avLst/>
          </a:prstGeom>
          <a:noFill/>
          <a:ln cap="flat" cmpd="sng" w="9525">
            <a:solidFill>
              <a:srgbClr val="0B5394"/>
            </a:solidFill>
            <a:prstDash val="solid"/>
            <a:round/>
            <a:headEnd len="sm" w="sm" type="none"/>
            <a:tailEnd len="sm" w="sm" type="none"/>
          </a:ln>
        </p:spPr>
        <p:txBody>
          <a:bodyPr anchorCtr="0" anchor="t" bIns="45700" lIns="91425" spcFirstLastPara="1" rIns="91425" wrap="square" tIns="0">
            <a:normAutofit fontScale="55000" lnSpcReduction="20000"/>
          </a:bodyPr>
          <a:lstStyle/>
          <a:p>
            <a:pPr indent="-228600" lvl="0" marL="457200" rtl="0" algn="l">
              <a:lnSpc>
                <a:spcPct val="100000"/>
              </a:lnSpc>
              <a:spcBef>
                <a:spcPts val="1800"/>
              </a:spcBef>
              <a:spcAft>
                <a:spcPts val="0"/>
              </a:spcAft>
              <a:buSzPct val="158333"/>
              <a:buFont typeface="Arial"/>
              <a:buNone/>
            </a:pPr>
            <a:r>
              <a:t/>
            </a:r>
            <a:endParaRPr sz="2400">
              <a:latin typeface="Arial"/>
              <a:ea typeface="Arial"/>
              <a:cs typeface="Arial"/>
              <a:sym typeface="Arial"/>
            </a:endParaRPr>
          </a:p>
          <a:p>
            <a:pPr indent="-457200" lvl="0" marL="457200" rtl="0" algn="l">
              <a:lnSpc>
                <a:spcPct val="100000"/>
              </a:lnSpc>
              <a:spcBef>
                <a:spcPts val="440"/>
              </a:spcBef>
              <a:spcAft>
                <a:spcPts val="0"/>
              </a:spcAft>
              <a:buSzPct val="140740"/>
              <a:buFont typeface="Arial"/>
              <a:buChar char="•"/>
            </a:pPr>
            <a:r>
              <a:rPr lang="en-US" sz="2700"/>
              <a:t>To inform an accreditation decision based on both </a:t>
            </a:r>
            <a:r>
              <a:rPr b="1" lang="en-US" sz="2700"/>
              <a:t>quality</a:t>
            </a:r>
            <a:r>
              <a:rPr lang="en-US" sz="2700"/>
              <a:t> and </a:t>
            </a:r>
            <a:r>
              <a:rPr b="1" lang="en-US" sz="2700"/>
              <a:t>confidence</a:t>
            </a:r>
            <a:endParaRPr/>
          </a:p>
          <a:p>
            <a:pPr indent="-324485" lvl="0" marL="457200" rtl="0" algn="l">
              <a:lnSpc>
                <a:spcPct val="100000"/>
              </a:lnSpc>
              <a:spcBef>
                <a:spcPts val="440"/>
              </a:spcBef>
              <a:spcAft>
                <a:spcPts val="0"/>
              </a:spcAft>
              <a:buSzPct val="140740"/>
              <a:buFont typeface="Arial"/>
              <a:buNone/>
            </a:pPr>
            <a:r>
              <a:t/>
            </a:r>
            <a:endParaRPr sz="2700"/>
          </a:p>
          <a:p>
            <a:pPr indent="-457200" lvl="0" marL="457200" rtl="0" algn="l">
              <a:lnSpc>
                <a:spcPct val="100000"/>
              </a:lnSpc>
              <a:spcBef>
                <a:spcPts val="440"/>
              </a:spcBef>
              <a:spcAft>
                <a:spcPts val="0"/>
              </a:spcAft>
              <a:buSzPct val="140740"/>
              <a:buFont typeface="Arial"/>
              <a:buChar char="•"/>
            </a:pPr>
            <a:r>
              <a:rPr lang="en-US" sz="2700"/>
              <a:t>To make the case that program quality can be counted for a full 7-year term</a:t>
            </a:r>
            <a:endParaRPr/>
          </a:p>
          <a:p>
            <a:pPr indent="-92710" lvl="0" marL="225425" rtl="0" algn="l">
              <a:lnSpc>
                <a:spcPct val="100000"/>
              </a:lnSpc>
              <a:spcBef>
                <a:spcPts val="440"/>
              </a:spcBef>
              <a:spcAft>
                <a:spcPts val="0"/>
              </a:spcAft>
              <a:buSzPct val="158333"/>
              <a:buNone/>
            </a:pPr>
            <a:r>
              <a:t/>
            </a:r>
            <a:endParaRPr i="1" sz="2400"/>
          </a:p>
          <a:p>
            <a:pPr indent="0" lvl="0" marL="0" rtl="0" algn="l">
              <a:lnSpc>
                <a:spcPct val="100000"/>
              </a:lnSpc>
              <a:spcBef>
                <a:spcPts val="440"/>
              </a:spcBef>
              <a:spcAft>
                <a:spcPts val="0"/>
              </a:spcAft>
              <a:buSzPct val="172727"/>
              <a:buNone/>
            </a:pPr>
            <a:r>
              <a:t/>
            </a:r>
            <a:endParaRPr/>
          </a:p>
          <a:p>
            <a:pPr indent="0" lvl="0" marL="0" rtl="0" algn="l">
              <a:lnSpc>
                <a:spcPct val="100000"/>
              </a:lnSpc>
              <a:spcBef>
                <a:spcPts val="440"/>
              </a:spcBef>
              <a:spcAft>
                <a:spcPts val="0"/>
              </a:spcAft>
              <a:buSzPct val="172727"/>
              <a:buNone/>
            </a:pPr>
            <a:r>
              <a:rPr lang="en-US"/>
              <a:t>Provide evidence for:</a:t>
            </a:r>
            <a:endParaRPr/>
          </a:p>
          <a:p>
            <a:pPr indent="0" lvl="1" marL="365760" rtl="0" algn="l">
              <a:lnSpc>
                <a:spcPct val="100000"/>
              </a:lnSpc>
              <a:spcBef>
                <a:spcPts val="400"/>
              </a:spcBef>
              <a:spcAft>
                <a:spcPts val="0"/>
              </a:spcAft>
              <a:buSzPct val="154545"/>
              <a:buNone/>
            </a:pPr>
            <a:r>
              <a:rPr lang="en-US"/>
              <a:t> </a:t>
            </a:r>
            <a:r>
              <a:rPr i="1" lang="en-US" sz="2200"/>
              <a:t>3a. Offers </a:t>
            </a:r>
            <a:r>
              <a:rPr i="1" lang="en-US" sz="2200">
                <a:solidFill>
                  <a:schemeClr val="accent1"/>
                </a:solidFill>
              </a:rPr>
              <a:t>coherent curricula </a:t>
            </a:r>
            <a:r>
              <a:rPr i="1" lang="en-US" sz="2200"/>
              <a:t>with clear expectations aligned with state and national standards, as applicable </a:t>
            </a:r>
            <a:endParaRPr/>
          </a:p>
          <a:p>
            <a:pPr indent="0" lvl="1" marL="365760" rtl="0" algn="l">
              <a:lnSpc>
                <a:spcPct val="100000"/>
              </a:lnSpc>
              <a:spcBef>
                <a:spcPts val="400"/>
              </a:spcBef>
              <a:spcAft>
                <a:spcPts val="0"/>
              </a:spcAft>
              <a:buSzPct val="140495"/>
              <a:buNone/>
            </a:pPr>
            <a:r>
              <a:rPr i="1" lang="en-US" sz="2200"/>
              <a:t>		AND </a:t>
            </a:r>
            <a:endParaRPr/>
          </a:p>
          <a:p>
            <a:pPr indent="0" lvl="1" marL="365760" rtl="0" algn="l">
              <a:lnSpc>
                <a:spcPct val="100000"/>
              </a:lnSpc>
              <a:spcBef>
                <a:spcPts val="400"/>
              </a:spcBef>
              <a:spcAft>
                <a:spcPts val="0"/>
              </a:spcAft>
              <a:buSzPct val="140495"/>
              <a:buNone/>
            </a:pPr>
            <a:r>
              <a:rPr i="1" lang="en-US" sz="2200"/>
              <a:t>3f. </a:t>
            </a:r>
            <a:r>
              <a:rPr i="1" lang="en-US" sz="2200">
                <a:solidFill>
                  <a:schemeClr val="accent1"/>
                </a:solidFill>
              </a:rPr>
              <a:t>Maintains capacity </a:t>
            </a:r>
            <a:r>
              <a:rPr i="1" lang="en-US" sz="2200"/>
              <a:t>for quality reflected in staffing, resources, operational processes, and institutional commitment</a:t>
            </a:r>
            <a:endParaRPr/>
          </a:p>
        </p:txBody>
      </p:sp>
      <p:cxnSp>
        <p:nvCxnSpPr>
          <p:cNvPr id="557" name="Google Shape;557;p22"/>
          <p:cNvCxnSpPr/>
          <p:nvPr/>
        </p:nvCxnSpPr>
        <p:spPr>
          <a:xfrm>
            <a:off x="6411951" y="4427034"/>
            <a:ext cx="4270917" cy="0"/>
          </a:xfrm>
          <a:prstGeom prst="straightConnector1">
            <a:avLst/>
          </a:prstGeom>
          <a:noFill/>
          <a:ln cap="flat" cmpd="sng" w="9525">
            <a:solidFill>
              <a:srgbClr val="096CC5"/>
            </a:solidFill>
            <a:prstDash val="solid"/>
            <a:round/>
            <a:headEnd len="sm" w="sm" type="none"/>
            <a:tailEnd len="sm" w="sm"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23"/>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sz="3600"/>
              <a:t>IAR: Appendix C: Program Practice and Capacity </a:t>
            </a:r>
            <a:endParaRPr/>
          </a:p>
        </p:txBody>
      </p:sp>
      <p:sp>
        <p:nvSpPr>
          <p:cNvPr id="563" name="Google Shape;563;p23"/>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p>
            <a:pPr indent="0" lvl="0" marL="120015" rtl="0" algn="l">
              <a:lnSpc>
                <a:spcPct val="100000"/>
              </a:lnSpc>
              <a:spcBef>
                <a:spcPts val="360"/>
              </a:spcBef>
              <a:spcAft>
                <a:spcPts val="0"/>
              </a:spcAft>
              <a:buSzPts val="1710"/>
              <a:buNone/>
            </a:pPr>
            <a:r>
              <a:rPr lang="en-US"/>
              <a:t>The second part of Appendix C documents -- </a:t>
            </a:r>
            <a:endParaRPr/>
          </a:p>
          <a:p>
            <a:pPr indent="0" lvl="0" marL="120015" rtl="0" algn="l">
              <a:lnSpc>
                <a:spcPct val="100000"/>
              </a:lnSpc>
              <a:spcBef>
                <a:spcPts val="360"/>
              </a:spcBef>
              <a:spcAft>
                <a:spcPts val="0"/>
              </a:spcAft>
              <a:buSzPts val="1710"/>
              <a:buNone/>
            </a:pPr>
            <a:r>
              <a:rPr lang="en-US"/>
              <a:t>	 </a:t>
            </a:r>
            <a:endParaRPr/>
          </a:p>
          <a:p>
            <a:pPr indent="0" lvl="0" marL="120015" rtl="0" algn="l">
              <a:lnSpc>
                <a:spcPct val="100000"/>
              </a:lnSpc>
              <a:spcBef>
                <a:spcPts val="360"/>
              </a:spcBef>
              <a:spcAft>
                <a:spcPts val="0"/>
              </a:spcAft>
              <a:buSzPts val="1710"/>
              <a:buNone/>
            </a:pPr>
            <a:r>
              <a:rPr lang="en-US"/>
              <a:t>Institutional commitment to the provider/program by showing that the resources and capacities devoted to it are at parity with those devoted to comparable programs within the institution, or with institutional norms, or with a comparable program in another institutional setting. </a:t>
            </a:r>
            <a:endParaRPr/>
          </a:p>
          <a:p>
            <a:pPr indent="0" lvl="0" marL="120015" rtl="0" algn="l">
              <a:lnSpc>
                <a:spcPct val="100000"/>
              </a:lnSpc>
              <a:spcBef>
                <a:spcPts val="360"/>
              </a:spcBef>
              <a:spcAft>
                <a:spcPts val="0"/>
              </a:spcAft>
              <a:buSzPts val="1710"/>
              <a:buNone/>
            </a:pPr>
            <a:r>
              <a:t/>
            </a:r>
            <a:endParaRPr/>
          </a:p>
          <a:p>
            <a:pPr indent="0" lvl="0" marL="120015" rtl="0" algn="l">
              <a:lnSpc>
                <a:spcPct val="100000"/>
              </a:lnSpc>
              <a:spcBef>
                <a:spcPts val="360"/>
              </a:spcBef>
              <a:spcAft>
                <a:spcPts val="0"/>
              </a:spcAft>
              <a:buSzPts val="1710"/>
              <a:buNone/>
            </a:pPr>
            <a:r>
              <a:rPr lang="en-US"/>
              <a:t>Note that parity does not imply absolute equality. </a:t>
            </a:r>
            <a:endParaRPr/>
          </a:p>
          <a:p>
            <a:pPr indent="-228600" lvl="0" marL="457200" rtl="0" algn="l">
              <a:lnSpc>
                <a:spcPct val="100000"/>
              </a:lnSpc>
              <a:spcBef>
                <a:spcPts val="360"/>
              </a:spcBef>
              <a:spcAft>
                <a:spcPts val="0"/>
              </a:spcAft>
              <a:buSzPts val="1710"/>
              <a:buNone/>
            </a:pPr>
            <a:r>
              <a:t/>
            </a:r>
            <a:endParaRPr/>
          </a:p>
        </p:txBody>
      </p:sp>
      <p:sp>
        <p:nvSpPr>
          <p:cNvPr id="564" name="Google Shape;564;p23"/>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4"/>
          <p:cNvSpPr txBox="1"/>
          <p:nvPr>
            <p:ph type="title"/>
          </p:nvPr>
        </p:nvSpPr>
        <p:spPr>
          <a:xfrm>
            <a:off x="814551" y="881243"/>
            <a:ext cx="11185538"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5000"/>
              <a:buFont typeface="Century Gothic"/>
              <a:buNone/>
            </a:pPr>
            <a:r>
              <a:rPr lang="en-US" sz="3600"/>
              <a:t>How do you investigate institutional commitment? </a:t>
            </a:r>
            <a:br>
              <a:rPr lang="en-US" sz="4000"/>
            </a:br>
            <a:r>
              <a:rPr lang="en-US" sz="3200"/>
              <a:t>Parity table (</a:t>
            </a:r>
            <a:r>
              <a:rPr b="1" lang="en-US" sz="3200"/>
              <a:t>sample framework</a:t>
            </a:r>
            <a:r>
              <a:rPr lang="en-US" sz="3200"/>
              <a:t>—not an actual exhibit)</a:t>
            </a:r>
            <a:endParaRPr/>
          </a:p>
        </p:txBody>
      </p:sp>
      <p:graphicFrame>
        <p:nvGraphicFramePr>
          <p:cNvPr id="573" name="Google Shape;573;p24"/>
          <p:cNvGraphicFramePr/>
          <p:nvPr/>
        </p:nvGraphicFramePr>
        <p:xfrm>
          <a:off x="1374621" y="2328633"/>
          <a:ext cx="3000000" cy="3000000"/>
        </p:xfrm>
        <a:graphic>
          <a:graphicData uri="http://schemas.openxmlformats.org/drawingml/2006/table">
            <a:tbl>
              <a:tblPr bandRow="1" firstRow="1">
                <a:noFill/>
                <a:tableStyleId>{216A59EF-2851-4B8A-BC5F-2284B23C6224}</a:tableStyleId>
              </a:tblPr>
              <a:tblGrid>
                <a:gridCol w="3170650"/>
                <a:gridCol w="1778925"/>
                <a:gridCol w="2963300"/>
                <a:gridCol w="1986275"/>
              </a:tblGrid>
              <a:tr h="1166175">
                <a:tc>
                  <a:txBody>
                    <a:bodyPr/>
                    <a:lstStyle/>
                    <a:p>
                      <a:pPr indent="0" lvl="0" marL="0" marR="0" rtl="0" algn="ctr">
                        <a:lnSpc>
                          <a:spcPct val="100000"/>
                        </a:lnSpc>
                        <a:spcBef>
                          <a:spcPts val="0"/>
                        </a:spcBef>
                        <a:spcAft>
                          <a:spcPts val="0"/>
                        </a:spcAft>
                        <a:buNone/>
                      </a:pPr>
                      <a:r>
                        <a:rPr b="1" lang="en-US" sz="2100" u="none" cap="none" strike="noStrike"/>
                        <a:t> </a:t>
                      </a:r>
                      <a:endParaRPr b="1" sz="2400" u="none" cap="none" strike="noStrike"/>
                    </a:p>
                    <a:p>
                      <a:pPr indent="0" lvl="0" marL="0" marR="0" rtl="0" algn="ctr">
                        <a:lnSpc>
                          <a:spcPct val="100000"/>
                        </a:lnSpc>
                        <a:spcBef>
                          <a:spcPts val="0"/>
                        </a:spcBef>
                        <a:spcAft>
                          <a:spcPts val="0"/>
                        </a:spcAft>
                        <a:buNone/>
                      </a:pPr>
                      <a:r>
                        <a:rPr b="1" lang="en-US" sz="2400" u="none" cap="none" strike="noStrike"/>
                        <a:t>Capacity Aspect</a:t>
                      </a:r>
                      <a:endParaRPr b="1" sz="2400" u="none" cap="none" strike="noStrike">
                        <a:latin typeface="Calibri"/>
                        <a:ea typeface="Calibri"/>
                        <a:cs typeface="Calibri"/>
                        <a:sym typeface="Calibri"/>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1" sz="2100" u="none" cap="none" strike="noStrike"/>
                    </a:p>
                    <a:p>
                      <a:pPr indent="0" lvl="0" marL="0" marR="0" rtl="0" algn="ctr">
                        <a:lnSpc>
                          <a:spcPct val="100000"/>
                        </a:lnSpc>
                        <a:spcBef>
                          <a:spcPts val="0"/>
                        </a:spcBef>
                        <a:spcAft>
                          <a:spcPts val="0"/>
                        </a:spcAft>
                        <a:buNone/>
                      </a:pPr>
                      <a:r>
                        <a:rPr b="1" lang="en-US" sz="2100" u="none" cap="none" strike="noStrike"/>
                        <a:t>Preparation Program</a:t>
                      </a:r>
                      <a:endParaRPr b="1" sz="2100" u="none" cap="none" strike="noStrike">
                        <a:latin typeface="Calibri"/>
                        <a:ea typeface="Calibri"/>
                        <a:cs typeface="Calibri"/>
                        <a:sym typeface="Calibri"/>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1" sz="2100" u="none" cap="none" strike="noStrike"/>
                    </a:p>
                    <a:p>
                      <a:pPr indent="0" lvl="0" marL="0" marR="0" rtl="0" algn="ctr">
                        <a:lnSpc>
                          <a:spcPct val="100000"/>
                        </a:lnSpc>
                        <a:spcBef>
                          <a:spcPts val="0"/>
                        </a:spcBef>
                        <a:spcAft>
                          <a:spcPts val="0"/>
                        </a:spcAft>
                        <a:buNone/>
                      </a:pPr>
                      <a:r>
                        <a:rPr b="1" lang="en-US" sz="2100" u="none" cap="none" strike="noStrike"/>
                        <a:t>Institutional Norm or Comparable Program</a:t>
                      </a:r>
                      <a:endParaRPr b="1" sz="2100" u="none" cap="none" strike="noStrike">
                        <a:latin typeface="Calibri"/>
                        <a:ea typeface="Calibri"/>
                        <a:cs typeface="Calibri"/>
                        <a:sym typeface="Calibri"/>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1" sz="2100" u="none" cap="none" strike="noStrike"/>
                    </a:p>
                    <a:p>
                      <a:pPr indent="0" lvl="0" marL="0" marR="0" rtl="0" algn="ctr">
                        <a:lnSpc>
                          <a:spcPct val="100000"/>
                        </a:lnSpc>
                        <a:spcBef>
                          <a:spcPts val="0"/>
                        </a:spcBef>
                        <a:spcAft>
                          <a:spcPts val="0"/>
                        </a:spcAft>
                        <a:buNone/>
                      </a:pPr>
                      <a:r>
                        <a:rPr b="1" lang="en-US" sz="2100" u="none" cap="none" strike="noStrike"/>
                        <a:t>Analysis of Difference</a:t>
                      </a:r>
                      <a:endParaRPr b="1" sz="2100" u="none" cap="none" strike="noStrike">
                        <a:latin typeface="Calibri"/>
                        <a:ea typeface="Calibri"/>
                        <a:cs typeface="Calibri"/>
                        <a:sym typeface="Calibri"/>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6025">
                <a:tc>
                  <a:txBody>
                    <a:bodyPr/>
                    <a:lstStyle/>
                    <a:p>
                      <a:pPr indent="0" lvl="0" marL="0" marR="0" rtl="0" algn="l">
                        <a:lnSpc>
                          <a:spcPct val="100000"/>
                        </a:lnSpc>
                        <a:spcBef>
                          <a:spcPts val="0"/>
                        </a:spcBef>
                        <a:spcAft>
                          <a:spcPts val="0"/>
                        </a:spcAft>
                        <a:buNone/>
                      </a:pPr>
                      <a:r>
                        <a:rPr b="0" lang="en-US" sz="2400" u="none" cap="none" strike="noStrike">
                          <a:solidFill>
                            <a:schemeClr val="dk1"/>
                          </a:solidFill>
                          <a:latin typeface="Arial"/>
                          <a:ea typeface="Arial"/>
                          <a:cs typeface="Arial"/>
                          <a:sym typeface="Arial"/>
                        </a:rPr>
                        <a:t>Curriculum</a:t>
                      </a:r>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solidFill>
                          <a:schemeClr val="dk1"/>
                        </a:solidFill>
                        <a:highlight>
                          <a:srgbClr val="0000FF"/>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FBFD"/>
                    </a:solidFill>
                  </a:tcPr>
                </a:tc>
                <a:tc>
                  <a:txBody>
                    <a:bodyPr/>
                    <a:lstStyle/>
                    <a:p>
                      <a:pPr indent="0" lvl="0" marL="0" marR="0" rtl="0" algn="l">
                        <a:lnSpc>
                          <a:spcPct val="100000"/>
                        </a:lnSpc>
                        <a:spcBef>
                          <a:spcPts val="0"/>
                        </a:spcBef>
                        <a:spcAft>
                          <a:spcPts val="0"/>
                        </a:spcAft>
                        <a:buNone/>
                      </a:pPr>
                      <a:r>
                        <a:t/>
                      </a:r>
                      <a:endParaRPr sz="1400" u="none" cap="none" strike="noStrike">
                        <a:solidFill>
                          <a:schemeClr val="dk1"/>
                        </a:solidFill>
                        <a:highlight>
                          <a:srgbClr val="0000FF"/>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7FBFD"/>
                    </a:solidFill>
                  </a:tcPr>
                </a:tc>
              </a:tr>
              <a:tr h="467600">
                <a:tc>
                  <a:txBody>
                    <a:bodyPr/>
                    <a:lstStyle/>
                    <a:p>
                      <a:pPr indent="0" lvl="0" marL="0" marR="0" rtl="0" algn="l">
                        <a:lnSpc>
                          <a:spcPct val="100000"/>
                        </a:lnSpc>
                        <a:spcBef>
                          <a:spcPts val="0"/>
                        </a:spcBef>
                        <a:spcAft>
                          <a:spcPts val="0"/>
                        </a:spcAft>
                        <a:buNone/>
                      </a:pPr>
                      <a:r>
                        <a:rPr b="0" lang="en-US" sz="2400" u="none" cap="none" strike="noStrike">
                          <a:solidFill>
                            <a:schemeClr val="dk1"/>
                          </a:solidFill>
                          <a:latin typeface="Arial"/>
                          <a:ea typeface="Arial"/>
                          <a:cs typeface="Arial"/>
                          <a:sym typeface="Arial"/>
                        </a:rPr>
                        <a:t>Faculty (ranks, load)</a:t>
                      </a:r>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5600">
                <a:tc>
                  <a:txBody>
                    <a:bodyPr/>
                    <a:lstStyle/>
                    <a:p>
                      <a:pPr indent="0" lvl="0" marL="0" marR="0" rtl="0" algn="l">
                        <a:lnSpc>
                          <a:spcPct val="100000"/>
                        </a:lnSpc>
                        <a:spcBef>
                          <a:spcPts val="0"/>
                        </a:spcBef>
                        <a:spcAft>
                          <a:spcPts val="0"/>
                        </a:spcAft>
                        <a:buNone/>
                      </a:pPr>
                      <a:r>
                        <a:rPr b="0" lang="en-US" sz="2400" u="none" cap="none" strike="noStrike">
                          <a:solidFill>
                            <a:schemeClr val="dk1"/>
                          </a:solidFill>
                          <a:latin typeface="Arial"/>
                          <a:ea typeface="Arial"/>
                          <a:cs typeface="Arial"/>
                          <a:sym typeface="Arial"/>
                        </a:rPr>
                        <a:t>Facilities </a:t>
                      </a:r>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900">
                <a:tc>
                  <a:txBody>
                    <a:bodyPr/>
                    <a:lstStyle/>
                    <a:p>
                      <a:pPr indent="0" lvl="0" marL="0" marR="0" rtl="0" algn="l">
                        <a:lnSpc>
                          <a:spcPct val="100000"/>
                        </a:lnSpc>
                        <a:spcBef>
                          <a:spcPts val="0"/>
                        </a:spcBef>
                        <a:spcAft>
                          <a:spcPts val="0"/>
                        </a:spcAft>
                        <a:buNone/>
                      </a:pPr>
                      <a:r>
                        <a:rPr b="0" lang="en-US" sz="2400" u="none" cap="none" strike="noStrike">
                          <a:solidFill>
                            <a:schemeClr val="dk1"/>
                          </a:solidFill>
                          <a:latin typeface="Arial"/>
                          <a:ea typeface="Arial"/>
                          <a:cs typeface="Arial"/>
                          <a:sym typeface="Arial"/>
                        </a:rPr>
                        <a:t>Fiscal support</a:t>
                      </a:r>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87175">
                <a:tc>
                  <a:txBody>
                    <a:bodyPr/>
                    <a:lstStyle/>
                    <a:p>
                      <a:pPr indent="0" lvl="0" marL="0" marR="0" rtl="0" algn="l">
                        <a:lnSpc>
                          <a:spcPct val="100000"/>
                        </a:lnSpc>
                        <a:spcBef>
                          <a:spcPts val="0"/>
                        </a:spcBef>
                        <a:spcAft>
                          <a:spcPts val="0"/>
                        </a:spcAft>
                        <a:buNone/>
                      </a:pPr>
                      <a:r>
                        <a:rPr b="0" lang="en-US" sz="2400" u="none" cap="none" strike="noStrike">
                          <a:solidFill>
                            <a:schemeClr val="dk1"/>
                          </a:solidFill>
                          <a:latin typeface="Arial"/>
                          <a:ea typeface="Arial"/>
                          <a:cs typeface="Arial"/>
                          <a:sym typeface="Arial"/>
                        </a:rPr>
                        <a:t>Support services</a:t>
                      </a:r>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3275">
                <a:tc>
                  <a:txBody>
                    <a:bodyPr/>
                    <a:lstStyle/>
                    <a:p>
                      <a:pPr indent="0" lvl="0" marL="0" marR="0" rtl="0" algn="l">
                        <a:lnSpc>
                          <a:spcPct val="100000"/>
                        </a:lnSpc>
                        <a:spcBef>
                          <a:spcPts val="0"/>
                        </a:spcBef>
                        <a:spcAft>
                          <a:spcPts val="0"/>
                        </a:spcAft>
                        <a:buNone/>
                      </a:pPr>
                      <a:r>
                        <a:rPr b="0" lang="en-US" sz="2400" u="none" cap="none" strike="noStrike">
                          <a:solidFill>
                            <a:schemeClr val="dk1"/>
                          </a:solidFill>
                          <a:latin typeface="Arial"/>
                          <a:ea typeface="Arial"/>
                          <a:cs typeface="Arial"/>
                          <a:sym typeface="Arial"/>
                        </a:rPr>
                        <a:t>Student feedback</a:t>
                      </a:r>
                      <a:endParaRPr/>
                    </a:p>
                  </a:txBody>
                  <a:tcPr marT="0" marB="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4c866a59c4_0_144"/>
          <p:cNvSpPr txBox="1"/>
          <p:nvPr>
            <p:ph type="title"/>
          </p:nvPr>
        </p:nvSpPr>
        <p:spPr>
          <a:xfrm>
            <a:off x="609600" y="938519"/>
            <a:ext cx="11074500"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4000"/>
              <a:buFont typeface="Century Gothic"/>
              <a:buNone/>
            </a:pPr>
            <a:r>
              <a:rPr lang="en-US" sz="4000"/>
              <a:t>AAQEP:</a:t>
            </a:r>
            <a:br>
              <a:rPr lang="en-US" sz="4000"/>
            </a:br>
            <a:r>
              <a:rPr lang="en-US" sz="4000"/>
              <a:t>R</a:t>
            </a:r>
            <a:r>
              <a:rPr b="0" lang="en-US" sz="4000"/>
              <a:t>eframing </a:t>
            </a:r>
            <a:r>
              <a:rPr lang="en-US" sz="4000"/>
              <a:t>our profession’s</a:t>
            </a:r>
            <a:r>
              <a:rPr b="0" lang="en-US" sz="4000"/>
              <a:t> conversation</a:t>
            </a:r>
            <a:endParaRPr/>
          </a:p>
        </p:txBody>
      </p:sp>
      <p:sp>
        <p:nvSpPr>
          <p:cNvPr id="142" name="Google Shape;142;g24c866a59c4_0_144"/>
          <p:cNvSpPr txBox="1"/>
          <p:nvPr/>
        </p:nvSpPr>
        <p:spPr>
          <a:xfrm>
            <a:off x="-2456329" y="5325035"/>
            <a:ext cx="184800" cy="3693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p:txBody>
      </p:sp>
      <p:sp>
        <p:nvSpPr>
          <p:cNvPr id="143" name="Google Shape;143;g24c866a59c4_0_144"/>
          <p:cNvSpPr/>
          <p:nvPr/>
        </p:nvSpPr>
        <p:spPr>
          <a:xfrm>
            <a:off x="490332" y="2444261"/>
            <a:ext cx="3984300" cy="3926700"/>
          </a:xfrm>
          <a:prstGeom prst="roundRect">
            <a:avLst>
              <a:gd fmla="val 16667" name="adj"/>
            </a:avLst>
          </a:prstGeom>
          <a:solidFill>
            <a:schemeClr val="lt1"/>
          </a:solidFill>
          <a:ln cap="flat" cmpd="sng" w="38100">
            <a:solidFill>
              <a:srgbClr val="0B539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2800"/>
              <a:buFont typeface="Arial"/>
              <a:buNone/>
            </a:pPr>
            <a:r>
              <a:rPr b="0" i="0" lang="en-US" sz="2800" u="none" cap="none" strike="noStrike">
                <a:solidFill>
                  <a:srgbClr val="000000"/>
                </a:solidFill>
                <a:latin typeface="Century Gothic"/>
                <a:ea typeface="Century Gothic"/>
                <a:cs typeface="Century Gothic"/>
                <a:sym typeface="Century Gothic"/>
              </a:rPr>
              <a:t>Designed in 2017 by </a:t>
            </a:r>
            <a:r>
              <a:rPr b="1" i="0" lang="en-US" sz="2800" u="none" cap="none" strike="noStrike">
                <a:solidFill>
                  <a:srgbClr val="000000"/>
                </a:solidFill>
                <a:latin typeface="Century Gothic"/>
                <a:ea typeface="Century Gothic"/>
                <a:cs typeface="Century Gothic"/>
                <a:sym typeface="Century Gothic"/>
              </a:rPr>
              <a:t>professionals in the field </a:t>
            </a:r>
            <a:r>
              <a:rPr b="0" i="0" lang="en-US" sz="2800" u="none" cap="none" strike="noStrike">
                <a:solidFill>
                  <a:srgbClr val="000000"/>
                </a:solidFill>
                <a:latin typeface="Century Gothic"/>
                <a:ea typeface="Century Gothic"/>
                <a:cs typeface="Century Gothic"/>
                <a:sym typeface="Century Gothic"/>
              </a:rPr>
              <a:t>including EPP deans, faculty, P-12 educators, </a:t>
            </a:r>
            <a:br>
              <a:rPr b="0" i="0" lang="en-US" sz="2800" u="none" cap="none" strike="noStrike">
                <a:solidFill>
                  <a:srgbClr val="000000"/>
                </a:solidFill>
                <a:latin typeface="Century Gothic"/>
                <a:ea typeface="Century Gothic"/>
                <a:cs typeface="Century Gothic"/>
                <a:sym typeface="Century Gothic"/>
              </a:rPr>
            </a:br>
            <a:r>
              <a:rPr b="0" i="0" lang="en-US" sz="2800" u="none" cap="none" strike="noStrike">
                <a:solidFill>
                  <a:srgbClr val="000000"/>
                </a:solidFill>
                <a:latin typeface="Century Gothic"/>
                <a:ea typeface="Century Gothic"/>
                <a:cs typeface="Century Gothic"/>
                <a:sym typeface="Century Gothic"/>
              </a:rPr>
              <a:t>&amp; SEA staff from </a:t>
            </a:r>
            <a:br>
              <a:rPr b="0" i="0" lang="en-US" sz="2800" u="none" cap="none" strike="noStrike">
                <a:solidFill>
                  <a:srgbClr val="000000"/>
                </a:solidFill>
                <a:latin typeface="Century Gothic"/>
                <a:ea typeface="Century Gothic"/>
                <a:cs typeface="Century Gothic"/>
                <a:sym typeface="Century Gothic"/>
              </a:rPr>
            </a:br>
            <a:r>
              <a:rPr b="0" i="0" lang="en-US" sz="2800" u="none" cap="none" strike="noStrike">
                <a:solidFill>
                  <a:srgbClr val="000000"/>
                </a:solidFill>
                <a:latin typeface="Century Gothic"/>
                <a:ea typeface="Century Gothic"/>
                <a:cs typeface="Century Gothic"/>
                <a:sym typeface="Century Gothic"/>
              </a:rPr>
              <a:t>14 states</a:t>
            </a:r>
            <a:endParaRPr b="0" i="0" sz="1400" u="none" cap="none" strike="noStrike">
              <a:solidFill>
                <a:srgbClr val="000000"/>
              </a:solidFill>
              <a:latin typeface="Arial"/>
              <a:ea typeface="Arial"/>
              <a:cs typeface="Arial"/>
              <a:sym typeface="Arial"/>
            </a:endParaRPr>
          </a:p>
        </p:txBody>
      </p:sp>
      <p:sp>
        <p:nvSpPr>
          <p:cNvPr id="144" name="Google Shape;144;g24c866a59c4_0_144"/>
          <p:cNvSpPr/>
          <p:nvPr/>
        </p:nvSpPr>
        <p:spPr>
          <a:xfrm>
            <a:off x="4918283" y="2444262"/>
            <a:ext cx="6765600" cy="3926700"/>
          </a:xfrm>
          <a:prstGeom prst="roundRect">
            <a:avLst>
              <a:gd fmla="val 16667" name="adj"/>
            </a:avLst>
          </a:prstGeom>
          <a:solidFill>
            <a:schemeClr val="lt1"/>
          </a:solidFill>
          <a:ln cap="flat" cmpd="sng" w="38100">
            <a:solidFill>
              <a:srgbClr val="0B5394"/>
            </a:solidFill>
            <a:prstDash val="solid"/>
            <a:miter lim="800000"/>
            <a:headEnd len="sm" w="sm" type="none"/>
            <a:tailEnd len="sm" w="sm" type="none"/>
          </a:ln>
        </p:spPr>
        <p:txBody>
          <a:bodyPr anchorCtr="0" anchor="t" bIns="45700" lIns="182875" spcFirstLastPara="1" rIns="91425" wrap="square" tIns="45700">
            <a:noAutofit/>
          </a:bodyPr>
          <a:lstStyle/>
          <a:p>
            <a:pPr indent="0" lvl="0" marL="0" marR="0" rtl="0" algn="l">
              <a:lnSpc>
                <a:spcPct val="114000"/>
              </a:lnSpc>
              <a:spcBef>
                <a:spcPts val="0"/>
              </a:spcBef>
              <a:spcAft>
                <a:spcPts val="0"/>
              </a:spcAft>
              <a:buClr>
                <a:srgbClr val="000000"/>
              </a:buClr>
              <a:buSzPts val="2800"/>
              <a:buFont typeface="Arial"/>
              <a:buNone/>
            </a:pPr>
            <a:r>
              <a:rPr b="1" i="0" lang="en-US" sz="2800" u="none" cap="none" strike="noStrike">
                <a:solidFill>
                  <a:srgbClr val="000000"/>
                </a:solidFill>
                <a:latin typeface="Century Gothic"/>
                <a:ea typeface="Century Gothic"/>
                <a:cs typeface="Century Gothic"/>
                <a:sym typeface="Century Gothic"/>
              </a:rPr>
              <a:t>Working groups</a:t>
            </a:r>
            <a:r>
              <a:rPr b="0" i="0" lang="en-US" sz="2800" u="none" cap="none" strike="noStrike">
                <a:solidFill>
                  <a:srgbClr val="000000"/>
                </a:solidFill>
                <a:latin typeface="Century Gothic"/>
                <a:ea typeface="Century Gothic"/>
                <a:cs typeface="Century Gothic"/>
                <a:sym typeface="Century Gothic"/>
              </a:rPr>
              <a:t> collaborated</a:t>
            </a:r>
            <a:r>
              <a:rPr b="0" i="0" lang="en-US" sz="1400" u="none" cap="none" strike="noStrike">
                <a:solidFill>
                  <a:srgbClr val="000000"/>
                </a:solidFill>
                <a:latin typeface="Arial"/>
                <a:ea typeface="Arial"/>
                <a:cs typeface="Arial"/>
                <a:sym typeface="Arial"/>
              </a:rPr>
              <a:t> </a:t>
            </a:r>
            <a:r>
              <a:rPr b="0" i="0" lang="en-US" sz="2800" u="none" cap="none" strike="noStrike">
                <a:solidFill>
                  <a:srgbClr val="000000"/>
                </a:solidFill>
                <a:latin typeface="Century Gothic"/>
                <a:ea typeface="Century Gothic"/>
                <a:cs typeface="Century Gothic"/>
                <a:sym typeface="Century Gothic"/>
              </a:rPr>
              <a:t>on</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rgbClr val="000000"/>
              </a:buClr>
              <a:buSzPts val="2800"/>
              <a:buFont typeface="Arial"/>
              <a:buChar char="•"/>
            </a:pPr>
            <a:r>
              <a:rPr b="1" i="1" lang="en-US" sz="2800" u="none" cap="none" strike="noStrike">
                <a:solidFill>
                  <a:srgbClr val="000000"/>
                </a:solidFill>
                <a:latin typeface="Century Gothic"/>
                <a:ea typeface="Century Gothic"/>
                <a:cs typeface="Century Gothic"/>
                <a:sym typeface="Century Gothic"/>
              </a:rPr>
              <a:t>Expectations</a:t>
            </a:r>
            <a:r>
              <a:rPr b="0" i="0" lang="en-US" sz="2800" u="none" cap="none" strike="noStrike">
                <a:solidFill>
                  <a:srgbClr val="000000"/>
                </a:solidFill>
                <a:latin typeface="Century Gothic"/>
                <a:ea typeface="Century Gothic"/>
                <a:cs typeface="Century Gothic"/>
                <a:sym typeface="Century Gothic"/>
              </a:rPr>
              <a:t> (standards and evidence)</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rgbClr val="000000"/>
              </a:buClr>
              <a:buSzPts val="2800"/>
              <a:buFont typeface="Arial"/>
              <a:buChar char="•"/>
            </a:pPr>
            <a:r>
              <a:rPr b="1" i="1" lang="en-US" sz="2800" u="none" cap="none" strike="noStrike">
                <a:solidFill>
                  <a:srgbClr val="000000"/>
                </a:solidFill>
                <a:latin typeface="Century Gothic"/>
                <a:ea typeface="Century Gothic"/>
                <a:cs typeface="Century Gothic"/>
                <a:sym typeface="Century Gothic"/>
              </a:rPr>
              <a:t>Process </a:t>
            </a:r>
            <a:r>
              <a:rPr b="0" i="0" lang="en-US" sz="2800" u="none" cap="none" strike="noStrike">
                <a:solidFill>
                  <a:srgbClr val="000000"/>
                </a:solidFill>
                <a:latin typeface="Century Gothic"/>
                <a:ea typeface="Century Gothic"/>
                <a:cs typeface="Century Gothic"/>
                <a:sym typeface="Century Gothic"/>
              </a:rPr>
              <a:t>(maximizing collaboration and learning)</a:t>
            </a:r>
            <a:endParaRPr b="0" i="1" sz="2800" u="none" cap="none" strike="noStrike">
              <a:solidFill>
                <a:srgbClr val="000000"/>
              </a:solidFill>
              <a:latin typeface="Century Gothic"/>
              <a:ea typeface="Century Gothic"/>
              <a:cs typeface="Century Gothic"/>
              <a:sym typeface="Century Gothic"/>
            </a:endParaRPr>
          </a:p>
          <a:p>
            <a:pPr indent="-457200" lvl="0" marL="457200" marR="0" rtl="0" algn="l">
              <a:lnSpc>
                <a:spcPct val="114000"/>
              </a:lnSpc>
              <a:spcBef>
                <a:spcPts val="0"/>
              </a:spcBef>
              <a:spcAft>
                <a:spcPts val="0"/>
              </a:spcAft>
              <a:buClr>
                <a:srgbClr val="000000"/>
              </a:buClr>
              <a:buSzPts val="2800"/>
              <a:buFont typeface="Arial"/>
              <a:buChar char="•"/>
            </a:pPr>
            <a:r>
              <a:rPr b="1" i="1" lang="en-US" sz="2800" u="none" cap="none" strike="noStrike">
                <a:solidFill>
                  <a:srgbClr val="000000"/>
                </a:solidFill>
                <a:latin typeface="Century Gothic"/>
                <a:ea typeface="Century Gothic"/>
                <a:cs typeface="Century Gothic"/>
                <a:sym typeface="Century Gothic"/>
              </a:rPr>
              <a:t>Consistency</a:t>
            </a:r>
            <a:r>
              <a:rPr b="0" i="0" lang="en-US" sz="2800" u="none" cap="none" strike="noStrike">
                <a:solidFill>
                  <a:srgbClr val="000000"/>
                </a:solidFill>
                <a:latin typeface="Century Gothic"/>
                <a:ea typeface="Century Gothic"/>
                <a:cs typeface="Century Gothic"/>
                <a:sym typeface="Century Gothic"/>
              </a:rPr>
              <a:t> (ensuring accuracy and transparency)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5"/>
          <p:cNvSpPr txBox="1"/>
          <p:nvPr>
            <p:ph type="title"/>
          </p:nvPr>
        </p:nvSpPr>
        <p:spPr>
          <a:xfrm>
            <a:off x="609600" y="704088"/>
            <a:ext cx="110744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5000"/>
              <a:buFont typeface="Century Gothic"/>
              <a:buNone/>
            </a:pPr>
            <a:r>
              <a:rPr lang="en-US"/>
              <a:t>Curriculum matrix </a:t>
            </a:r>
            <a:r>
              <a:rPr b="1" i="1" lang="en-US"/>
              <a:t>sample</a:t>
            </a:r>
            <a:endParaRPr/>
          </a:p>
        </p:txBody>
      </p:sp>
      <p:graphicFrame>
        <p:nvGraphicFramePr>
          <p:cNvPr id="581" name="Google Shape;581;p25"/>
          <p:cNvGraphicFramePr/>
          <p:nvPr/>
        </p:nvGraphicFramePr>
        <p:xfrm>
          <a:off x="652631" y="2569864"/>
          <a:ext cx="3000000" cy="3000000"/>
        </p:xfrm>
        <a:graphic>
          <a:graphicData uri="http://schemas.openxmlformats.org/drawingml/2006/table">
            <a:tbl>
              <a:tblPr bandRow="1" firstRow="1">
                <a:noFill/>
                <a:tableStyleId>{216A59EF-2851-4B8A-BC5F-2284B23C6224}</a:tableStyleId>
              </a:tblPr>
              <a:tblGrid>
                <a:gridCol w="1384400"/>
                <a:gridCol w="2056350"/>
                <a:gridCol w="1728000"/>
                <a:gridCol w="1629625"/>
                <a:gridCol w="1896450"/>
                <a:gridCol w="2190125"/>
              </a:tblGrid>
              <a:tr h="281200">
                <a:tc>
                  <a:txBody>
                    <a:bodyPr/>
                    <a:lstStyle/>
                    <a:p>
                      <a:pPr indent="0" lvl="0" marL="0" marR="0" rtl="0" algn="ctr">
                        <a:lnSpc>
                          <a:spcPct val="100000"/>
                        </a:lnSpc>
                        <a:spcBef>
                          <a:spcPts val="0"/>
                        </a:spcBef>
                        <a:spcAft>
                          <a:spcPts val="0"/>
                        </a:spcAft>
                        <a:buNone/>
                      </a:pPr>
                      <a:r>
                        <a:t/>
                      </a:r>
                      <a:endParaRPr b="0"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0"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None/>
                      </a:pPr>
                      <a:r>
                        <a:rPr b="0" lang="en-US" sz="1800" u="none" cap="none" strike="noStrike"/>
                        <a:t>Appropriate state and/or national standards</a:t>
                      </a:r>
                      <a:endParaRPr b="0"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c hMerge="1"/>
                <a:tc>
                  <a:txBody>
                    <a:bodyPr/>
                    <a:lstStyle/>
                    <a:p>
                      <a:pPr indent="0" lvl="0" marL="0" marR="0" rtl="0" algn="ctr">
                        <a:lnSpc>
                          <a:spcPct val="100000"/>
                        </a:lnSpc>
                        <a:spcBef>
                          <a:spcPts val="0"/>
                        </a:spcBef>
                        <a:spcAft>
                          <a:spcPts val="0"/>
                        </a:spcAft>
                        <a:buNone/>
                      </a:pPr>
                      <a:r>
                        <a:t/>
                      </a:r>
                      <a:endParaRPr b="0"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57075">
                <a:tc>
                  <a:txBody>
                    <a:bodyPr/>
                    <a:lstStyle/>
                    <a:p>
                      <a:pPr indent="0" lvl="0" marL="0" marR="0" rtl="0" algn="ctr">
                        <a:lnSpc>
                          <a:spcPct val="100000"/>
                        </a:lnSpc>
                        <a:spcBef>
                          <a:spcPts val="0"/>
                        </a:spcBef>
                        <a:spcAft>
                          <a:spcPts val="0"/>
                        </a:spcAft>
                        <a:buNone/>
                      </a:pPr>
                      <a:r>
                        <a:rPr b="0" lang="en-US" sz="1600" u="none" cap="none" strike="noStrike"/>
                        <a:t>Program Courses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None/>
                      </a:pPr>
                      <a:r>
                        <a:rPr b="0" lang="en-US" sz="1600" u="none" cap="none" strike="noStrike"/>
                        <a:t>Assessments</a:t>
                      </a:r>
                      <a:endParaRPr/>
                    </a:p>
                    <a:p>
                      <a:pPr indent="0" lvl="0" marL="0" marR="0" rtl="0" algn="ctr">
                        <a:lnSpc>
                          <a:spcPct val="100000"/>
                        </a:lnSpc>
                        <a:spcBef>
                          <a:spcPts val="0"/>
                        </a:spcBef>
                        <a:spcAft>
                          <a:spcPts val="0"/>
                        </a:spcAft>
                        <a:buNone/>
                      </a:pPr>
                      <a:r>
                        <a:rPr b="0" lang="en-US" sz="1600" u="none" cap="none" strike="noStrike"/>
                        <a:t>(E.g., from clinical</a:t>
                      </a:r>
                      <a:r>
                        <a:rPr b="0" lang="en-US" sz="1600" u="none" cap="none" strike="noStrike"/>
                        <a:t> experiences, courses, etc.)</a:t>
                      </a:r>
                      <a:endParaRPr b="0" sz="16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600" u="none" cap="none" strike="noStrike"/>
                        <a:t>State Standards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None/>
                      </a:pPr>
                      <a:r>
                        <a:rPr b="0" lang="en-US" sz="1600" u="none" cap="none" strike="noStrike"/>
                        <a:t>e.g. InTASC standard #</a:t>
                      </a:r>
                      <a:endParaRPr b="0" sz="16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None/>
                      </a:pPr>
                      <a:r>
                        <a:rPr b="0" lang="en-US" sz="1600" u="none" cap="none" strike="noStrike"/>
                        <a:t>SPA standard #</a:t>
                      </a:r>
                      <a:endParaRPr/>
                    </a:p>
                    <a:p>
                      <a:pPr indent="0" lvl="0" marL="0" marR="0" rtl="0" algn="ctr">
                        <a:lnSpc>
                          <a:spcPct val="100000"/>
                        </a:lnSpc>
                        <a:spcBef>
                          <a:spcPts val="0"/>
                        </a:spcBef>
                        <a:spcAft>
                          <a:spcPts val="0"/>
                        </a:spcAft>
                        <a:buNone/>
                      </a:pPr>
                      <a:r>
                        <a:rPr b="0" lang="en-US" sz="1600" u="none" cap="none" strike="noStrike"/>
                        <a:t> </a:t>
                      </a:r>
                      <a:r>
                        <a:rPr b="0" lang="en-US" sz="1600" u="none" cap="none" strike="noStrike"/>
                        <a:t>e.g. NAEYC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None/>
                      </a:pPr>
                      <a:r>
                        <a:rPr b="0" lang="en-US" sz="1600" u="none" cap="none" strike="noStrike"/>
                        <a:t>AAQEP Standard and aspects (Standards</a:t>
                      </a:r>
                      <a:r>
                        <a:rPr b="0" lang="en-US" sz="1600" u="none" cap="none" strike="noStrike"/>
                        <a:t> 1 and 2)</a:t>
                      </a:r>
                      <a:endParaRPr b="0" sz="16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75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60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8175">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6"/>
          <p:cNvSpPr txBox="1"/>
          <p:nvPr>
            <p:ph type="title"/>
          </p:nvPr>
        </p:nvSpPr>
        <p:spPr>
          <a:xfrm>
            <a:off x="609600" y="3992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Faculty qualifications table </a:t>
            </a:r>
            <a:r>
              <a:rPr b="1" i="1" lang="en-US"/>
              <a:t>sample</a:t>
            </a:r>
            <a:endParaRPr i="1"/>
          </a:p>
        </p:txBody>
      </p:sp>
      <p:graphicFrame>
        <p:nvGraphicFramePr>
          <p:cNvPr id="589" name="Google Shape;589;p26"/>
          <p:cNvGraphicFramePr/>
          <p:nvPr/>
        </p:nvGraphicFramePr>
        <p:xfrm>
          <a:off x="424326" y="1935163"/>
          <a:ext cx="3000000" cy="3000000"/>
        </p:xfrm>
        <a:graphic>
          <a:graphicData uri="http://schemas.openxmlformats.org/drawingml/2006/table">
            <a:tbl>
              <a:tblPr bandRow="1" firstRow="1">
                <a:noFill/>
                <a:tableStyleId>{216A59EF-2851-4B8A-BC5F-2284B23C6224}</a:tableStyleId>
              </a:tblPr>
              <a:tblGrid>
                <a:gridCol w="900950"/>
                <a:gridCol w="904200"/>
                <a:gridCol w="1068500"/>
                <a:gridCol w="1140425"/>
                <a:gridCol w="914400"/>
                <a:gridCol w="1397275"/>
                <a:gridCol w="1428100"/>
                <a:gridCol w="1392500"/>
                <a:gridCol w="908925"/>
                <a:gridCol w="1377675"/>
              </a:tblGrid>
              <a:tr h="370850">
                <a:tc>
                  <a:txBody>
                    <a:bodyPr/>
                    <a:lstStyle/>
                    <a:p>
                      <a:pPr indent="0" lvl="0" marL="0" marR="0" rtl="0" algn="ctr">
                        <a:lnSpc>
                          <a:spcPct val="100000"/>
                        </a:lnSpc>
                        <a:spcBef>
                          <a:spcPts val="0"/>
                        </a:spcBef>
                        <a:spcAft>
                          <a:spcPts val="0"/>
                        </a:spcAft>
                        <a:buNone/>
                      </a:pPr>
                      <a:r>
                        <a:rPr b="0" lang="en-US" sz="1200" u="none" cap="none" strike="noStrike"/>
                        <a:t>Name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Current Rank/</a:t>
                      </a:r>
                      <a:endParaRPr/>
                    </a:p>
                    <a:p>
                      <a:pPr indent="0" lvl="0" marL="0" marR="0" rtl="0" algn="ctr">
                        <a:lnSpc>
                          <a:spcPct val="100000"/>
                        </a:lnSpc>
                        <a:spcBef>
                          <a:spcPts val="0"/>
                        </a:spcBef>
                        <a:spcAft>
                          <a:spcPts val="0"/>
                        </a:spcAft>
                        <a:buNone/>
                      </a:pPr>
                      <a:r>
                        <a:rPr b="0" lang="en-US" sz="1200" u="none" cap="none" strike="noStrike"/>
                        <a:t>Title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Terminal degree</a:t>
                      </a:r>
                      <a:endParaRPr/>
                    </a:p>
                    <a:p>
                      <a:pPr indent="0" lvl="0" marL="0" marR="0" rtl="0" algn="ctr">
                        <a:lnSpc>
                          <a:spcPct val="100000"/>
                        </a:lnSpc>
                        <a:spcBef>
                          <a:spcPts val="0"/>
                        </a:spcBef>
                        <a:spcAft>
                          <a:spcPts val="0"/>
                        </a:spcAft>
                        <a:buNone/>
                      </a:pPr>
                      <a:r>
                        <a:rPr b="0" lang="en-US" sz="1200" u="none" cap="none" strike="noStrike"/>
                        <a:t>(Y/N)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Institution Granting Degree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Year of degree granted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Field/</a:t>
                      </a:r>
                      <a:endParaRPr/>
                    </a:p>
                    <a:p>
                      <a:pPr indent="0" lvl="0" marL="0" marR="0" rtl="0" algn="ctr">
                        <a:lnSpc>
                          <a:spcPct val="100000"/>
                        </a:lnSpc>
                        <a:spcBef>
                          <a:spcPts val="0"/>
                        </a:spcBef>
                        <a:spcAft>
                          <a:spcPts val="0"/>
                        </a:spcAft>
                        <a:buNone/>
                      </a:pPr>
                      <a:r>
                        <a:rPr b="0" lang="en-US" sz="1200" u="none" cap="none" strike="noStrike"/>
                        <a:t>specialization</a:t>
                      </a:r>
                      <a:endParaRPr/>
                    </a:p>
                    <a:p>
                      <a:pPr indent="0" lvl="0" marL="0" marR="0" rtl="0" algn="ctr">
                        <a:lnSpc>
                          <a:spcPct val="100000"/>
                        </a:lnSpc>
                        <a:spcBef>
                          <a:spcPts val="0"/>
                        </a:spcBef>
                        <a:spcAft>
                          <a:spcPts val="0"/>
                        </a:spcAft>
                        <a:buNone/>
                      </a:pPr>
                      <a:r>
                        <a:rPr b="0" lang="en-US" sz="1200" u="none" cap="none" strike="noStrike"/>
                        <a:t>certification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Related </a:t>
                      </a:r>
                      <a:endParaRPr/>
                    </a:p>
                    <a:p>
                      <a:pPr indent="0" lvl="0" marL="0" marR="0" rtl="0" algn="ctr">
                        <a:lnSpc>
                          <a:spcPct val="100000"/>
                        </a:lnSpc>
                        <a:spcBef>
                          <a:spcPts val="0"/>
                        </a:spcBef>
                        <a:spcAft>
                          <a:spcPts val="0"/>
                        </a:spcAft>
                        <a:buNone/>
                      </a:pPr>
                      <a:r>
                        <a:rPr b="0" lang="en-US" sz="1200" u="none" cap="none" strike="noStrike"/>
                        <a:t>qualifications; </a:t>
                      </a:r>
                      <a:endParaRPr/>
                    </a:p>
                    <a:p>
                      <a:pPr indent="0" lvl="0" marL="0" marR="0" rtl="0" algn="ctr">
                        <a:lnSpc>
                          <a:spcPct val="100000"/>
                        </a:lnSpc>
                        <a:spcBef>
                          <a:spcPts val="0"/>
                        </a:spcBef>
                        <a:spcAft>
                          <a:spcPts val="0"/>
                        </a:spcAft>
                        <a:buNone/>
                      </a:pPr>
                      <a:r>
                        <a:rPr b="0" lang="en-US" sz="1200" u="none" cap="none" strike="noStrike"/>
                        <a:t>e.g. NBCT</a:t>
                      </a:r>
                      <a:endParaRPr/>
                    </a:p>
                    <a:p>
                      <a:pPr indent="0" lvl="0" marL="0" marR="0" rtl="0" algn="ctr">
                        <a:lnSpc>
                          <a:spcPct val="100000"/>
                        </a:lnSpc>
                        <a:spcBef>
                          <a:spcPts val="0"/>
                        </a:spcBef>
                        <a:spcAft>
                          <a:spcPts val="0"/>
                        </a:spcAft>
                        <a:buNone/>
                      </a:pPr>
                      <a:r>
                        <a:rPr b="0" lang="en-US" sz="1200" u="none" cap="none" strike="noStrike"/>
                        <a:t>(link</a:t>
                      </a:r>
                      <a:r>
                        <a:rPr b="0" lang="en-US" sz="1200" u="none" cap="none" strike="noStrike"/>
                        <a:t> to CV)</a:t>
                      </a:r>
                      <a:endParaRPr b="0"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Course</a:t>
                      </a:r>
                      <a:r>
                        <a:rPr b="0" lang="en-US" sz="1200" u="none" cap="none" strike="noStrike"/>
                        <a:t> numbers of regularly assigned courses</a:t>
                      </a:r>
                      <a:endParaRPr b="0"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Years at provider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US" sz="1200" u="none" cap="none" strike="noStrike"/>
                        <a:t>Other demographic characteristics</a:t>
                      </a:r>
                      <a:endParaRPr/>
                    </a:p>
                    <a:p>
                      <a:pPr indent="0" lvl="0" marL="0" marR="0" rtl="0" algn="ctr">
                        <a:lnSpc>
                          <a:spcPct val="100000"/>
                        </a:lnSpc>
                        <a:spcBef>
                          <a:spcPts val="0"/>
                        </a:spcBef>
                        <a:spcAft>
                          <a:spcPts val="0"/>
                        </a:spcAft>
                        <a:buNone/>
                      </a:pPr>
                      <a:r>
                        <a:rPr b="0" lang="en-US" sz="1200" u="none" cap="none" strike="noStrike"/>
                        <a:t>(gender, race)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gridSpan="10">
                  <a:txBody>
                    <a:bodyPr/>
                    <a:lstStyle/>
                    <a:p>
                      <a:pPr indent="0" lvl="0" marL="0" marR="0" rtl="0" algn="ctr">
                        <a:lnSpc>
                          <a:spcPct val="100000"/>
                        </a:lnSpc>
                        <a:spcBef>
                          <a:spcPts val="0"/>
                        </a:spcBef>
                        <a:spcAft>
                          <a:spcPts val="0"/>
                        </a:spcAft>
                        <a:buNone/>
                      </a:pPr>
                      <a:r>
                        <a:rPr lang="en-US" sz="1400" u="none" cap="none" strike="noStrike"/>
                        <a:t>FACULTY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4FCEFF">
                        <a:alpha val="20000"/>
                      </a:srgbClr>
                    </a:solidFill>
                  </a:tcPr>
                </a:tc>
                <a:tc hMerge="1"/>
                <a:tc hMerge="1"/>
                <a:tc hMerge="1"/>
                <a:tc hMerge="1"/>
                <a:tc hMerge="1"/>
                <a:tc hMerge="1"/>
                <a:tc hMerge="1"/>
                <a:tc hMerge="1"/>
                <a:tc hMerge="1"/>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gridSpan="10">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ADJUNCTS/LECTURERS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9DEFE">
                        <a:alpha val="20000"/>
                      </a:srgbClr>
                    </a:solidFill>
                  </a:tcPr>
                </a:tc>
                <a:tc hMerge="1"/>
                <a:tc hMerge="1"/>
                <a:tc hMerge="1"/>
                <a:tc hMerge="1"/>
                <a:tc hMerge="1"/>
                <a:tc hMerge="1"/>
                <a:tc hMerge="1"/>
                <a:tc hMerge="1"/>
                <a:tc hMerge="1"/>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gridSpan="10">
                  <a:txBody>
                    <a:bodyPr/>
                    <a:lstStyle/>
                    <a:p>
                      <a:pPr indent="0" lvl="0" marL="0" marR="0" rtl="0" algn="ctr">
                        <a:lnSpc>
                          <a:spcPct val="100000"/>
                        </a:lnSpc>
                        <a:spcBef>
                          <a:spcPts val="0"/>
                        </a:spcBef>
                        <a:spcAft>
                          <a:spcPts val="0"/>
                        </a:spcAft>
                        <a:buNone/>
                      </a:pPr>
                      <a:r>
                        <a:rPr lang="en-US" sz="1400" u="none" cap="none" strike="noStrike"/>
                        <a:t>CLINICAL SUPERVISORS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9DEFE">
                        <a:alpha val="20000"/>
                      </a:srgbClr>
                    </a:solidFill>
                  </a:tcPr>
                </a:tc>
                <a:tc hMerge="1"/>
                <a:tc hMerge="1"/>
                <a:tc hMerge="1"/>
                <a:tc hMerge="1"/>
                <a:tc hMerge="1"/>
                <a:tc hMerge="1"/>
                <a:tc hMerge="1"/>
                <a:tc hMerge="1"/>
                <a:tc hMerge="1"/>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99"/>
          <p:cNvSpPr txBox="1"/>
          <p:nvPr>
            <p:ph type="title"/>
          </p:nvPr>
        </p:nvSpPr>
        <p:spPr>
          <a:xfrm>
            <a:off x="450112" y="959270"/>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36000"/>
              <a:buNone/>
            </a:pPr>
            <a:r>
              <a:rPr lang="en-US">
                <a:solidFill>
                  <a:schemeClr val="accent1"/>
                </a:solidFill>
              </a:rPr>
              <a:t>IAR Section 7</a:t>
            </a:r>
            <a:endParaRPr>
              <a:solidFill>
                <a:schemeClr val="accent1"/>
              </a:solidFill>
            </a:endParaRPr>
          </a:p>
          <a:p>
            <a:pPr indent="0" lvl="0" marL="0" rtl="0" algn="l">
              <a:lnSpc>
                <a:spcPct val="100000"/>
              </a:lnSpc>
              <a:spcBef>
                <a:spcPts val="0"/>
              </a:spcBef>
              <a:spcAft>
                <a:spcPts val="0"/>
              </a:spcAft>
              <a:buClr>
                <a:schemeClr val="dk2"/>
              </a:buClr>
              <a:buSzPct val="69230"/>
              <a:buNone/>
            </a:pPr>
            <a:r>
              <a:rPr lang="en-US" sz="2600">
                <a:solidFill>
                  <a:schemeClr val="dk1"/>
                </a:solidFill>
              </a:rPr>
              <a:t>(</a:t>
            </a:r>
            <a:r>
              <a:rPr i="1" lang="en-US" sz="2800">
                <a:solidFill>
                  <a:schemeClr val="dk1"/>
                </a:solidFill>
              </a:rPr>
              <a:t>QAR) Appendix  E: Evidence of Data Quality</a:t>
            </a:r>
            <a:endParaRPr i="1" sz="2800">
              <a:solidFill>
                <a:schemeClr val="dk1"/>
              </a:solidFill>
            </a:endParaRPr>
          </a:p>
        </p:txBody>
      </p:sp>
      <p:sp>
        <p:nvSpPr>
          <p:cNvPr id="595" name="Google Shape;595;p99"/>
          <p:cNvSpPr txBox="1"/>
          <p:nvPr>
            <p:ph idx="1" type="body"/>
          </p:nvPr>
        </p:nvSpPr>
        <p:spPr>
          <a:xfrm>
            <a:off x="609500" y="2149901"/>
            <a:ext cx="10972800" cy="4389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Clr>
                <a:schemeClr val="dk1"/>
              </a:buClr>
              <a:buSzPts val="1710"/>
              <a:buFont typeface="Arial"/>
              <a:buNone/>
            </a:pPr>
            <a:r>
              <a:t/>
            </a:r>
            <a:endParaRPr/>
          </a:p>
          <a:p>
            <a:pPr indent="-337185" lvl="0" marL="457200" rtl="0" algn="l">
              <a:lnSpc>
                <a:spcPct val="100000"/>
              </a:lnSpc>
              <a:spcBef>
                <a:spcPts val="360"/>
              </a:spcBef>
              <a:spcAft>
                <a:spcPts val="0"/>
              </a:spcAft>
              <a:buClr>
                <a:schemeClr val="dk1"/>
              </a:buClr>
              <a:buSzPts val="1710"/>
              <a:buFont typeface="Arial"/>
              <a:buChar char="•"/>
            </a:pPr>
            <a:r>
              <a:rPr lang="en-US"/>
              <a:t>Providers articulate their plans and rationale for how they attend to data quality. Some providers may also include their results to date. </a:t>
            </a:r>
            <a:endParaRPr/>
          </a:p>
          <a:p>
            <a:pPr indent="-348615" lvl="0" marL="457200" rtl="0" algn="l">
              <a:lnSpc>
                <a:spcPct val="100000"/>
              </a:lnSpc>
              <a:spcBef>
                <a:spcPts val="360"/>
              </a:spcBef>
              <a:spcAft>
                <a:spcPts val="0"/>
              </a:spcAft>
              <a:buClr>
                <a:schemeClr val="dk1"/>
              </a:buClr>
              <a:buSzPts val="1710"/>
              <a:buFont typeface="Arial"/>
              <a:buNone/>
            </a:pPr>
            <a:r>
              <a:t/>
            </a:r>
            <a:endParaRPr/>
          </a:p>
          <a:p>
            <a:pPr indent="-337185" lvl="0" marL="457200" rtl="0" algn="l">
              <a:lnSpc>
                <a:spcPct val="100000"/>
              </a:lnSpc>
              <a:spcBef>
                <a:spcPts val="360"/>
              </a:spcBef>
              <a:spcAft>
                <a:spcPts val="0"/>
              </a:spcAft>
              <a:buClr>
                <a:schemeClr val="dk1"/>
              </a:buClr>
              <a:buSzPts val="1710"/>
              <a:buFont typeface="Arial"/>
              <a:buChar char="•"/>
            </a:pPr>
            <a:r>
              <a:rPr lang="en-US"/>
              <a:t>Blank copies of locally developed instruments that will be used in relation to standards 1 and 2 should be appended to or linked in the report. </a:t>
            </a:r>
            <a:endParaRPr/>
          </a:p>
        </p:txBody>
      </p:sp>
      <p:sp>
        <p:nvSpPr>
          <p:cNvPr id="596" name="Google Shape;596;p99"/>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7"/>
          <p:cNvSpPr txBox="1"/>
          <p:nvPr>
            <p:ph type="title"/>
          </p:nvPr>
        </p:nvSpPr>
        <p:spPr>
          <a:xfrm>
            <a:off x="508000" y="1582910"/>
            <a:ext cx="11074400" cy="108345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111111"/>
              <a:buFont typeface="Century Gothic"/>
              <a:buNone/>
            </a:pPr>
            <a:r>
              <a:rPr lang="en-US"/>
              <a:t>Aspects of data quality</a:t>
            </a:r>
            <a:br>
              <a:rPr lang="en-US"/>
            </a:br>
            <a:r>
              <a:rPr i="1" lang="en-US" sz="3100"/>
              <a:t>Evidence regarding assessments should be appropriate to type</a:t>
            </a:r>
            <a:br>
              <a:rPr i="1" lang="en-US" sz="5400"/>
            </a:br>
            <a:endParaRPr/>
          </a:p>
        </p:txBody>
      </p:sp>
      <p:grpSp>
        <p:nvGrpSpPr>
          <p:cNvPr id="605" name="Google Shape;605;p27"/>
          <p:cNvGrpSpPr/>
          <p:nvPr/>
        </p:nvGrpSpPr>
        <p:grpSpPr>
          <a:xfrm>
            <a:off x="539275" y="2211757"/>
            <a:ext cx="10744161" cy="4155150"/>
            <a:chOff x="98724" y="0"/>
            <a:chExt cx="10744161" cy="4155150"/>
          </a:xfrm>
        </p:grpSpPr>
        <p:sp>
          <p:nvSpPr>
            <p:cNvPr id="606" name="Google Shape;606;p27"/>
            <p:cNvSpPr/>
            <p:nvPr/>
          </p:nvSpPr>
          <p:spPr>
            <a:xfrm rot="-5400000">
              <a:off x="1770657" y="-1671933"/>
              <a:ext cx="2077575" cy="5421442"/>
            </a:xfrm>
            <a:prstGeom prst="round1Rect">
              <a:avLst>
                <a:gd fmla="val 16667" name="adj"/>
              </a:avLst>
            </a:prstGeom>
            <a:solidFill>
              <a:srgbClr val="0B539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7"/>
            <p:cNvSpPr txBox="1"/>
            <p:nvPr/>
          </p:nvSpPr>
          <p:spPr>
            <a:xfrm>
              <a:off x="98724" y="0"/>
              <a:ext cx="5421442" cy="1558181"/>
            </a:xfrm>
            <a:prstGeom prst="rect">
              <a:avLst/>
            </a:prstGeom>
            <a:noFill/>
            <a:ln>
              <a:noFill/>
            </a:ln>
          </p:spPr>
          <p:txBody>
            <a:bodyPr anchorCtr="0" anchor="ctr" bIns="312925" lIns="312925" spcFirstLastPara="1" rIns="312925" wrap="square" tIns="312925">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Reliability</a:t>
              </a:r>
              <a:endParaRPr/>
            </a:p>
            <a:p>
              <a:pPr indent="0" lvl="0" marL="0" marR="0" rtl="0" algn="ctr">
                <a:lnSpc>
                  <a:spcPct val="90000"/>
                </a:lnSpc>
                <a:spcBef>
                  <a:spcPts val="154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Reliable and reliably collected. How are raters calibrated?</a:t>
              </a:r>
              <a:endParaRPr/>
            </a:p>
          </p:txBody>
        </p:sp>
        <p:sp>
          <p:nvSpPr>
            <p:cNvPr id="608" name="Google Shape;608;p27"/>
            <p:cNvSpPr/>
            <p:nvPr/>
          </p:nvSpPr>
          <p:spPr>
            <a:xfrm>
              <a:off x="5421442" y="0"/>
              <a:ext cx="5421442" cy="2077575"/>
            </a:xfrm>
            <a:prstGeom prst="round1Rect">
              <a:avLst>
                <a:gd fmla="val 16667" name="adj"/>
              </a:avLst>
            </a:prstGeom>
            <a:solidFill>
              <a:srgbClr val="0B539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7"/>
            <p:cNvSpPr txBox="1"/>
            <p:nvPr/>
          </p:nvSpPr>
          <p:spPr>
            <a:xfrm>
              <a:off x="5421442" y="0"/>
              <a:ext cx="5421442" cy="1558181"/>
            </a:xfrm>
            <a:prstGeom prst="rect">
              <a:avLst/>
            </a:prstGeom>
            <a:noFill/>
            <a:ln>
              <a:noFill/>
            </a:ln>
          </p:spPr>
          <p:txBody>
            <a:bodyPr anchorCtr="0" anchor="ctr" bIns="312925" lIns="312925" spcFirstLastPara="1" rIns="312925" wrap="square" tIns="312925">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Validity</a:t>
              </a:r>
              <a:endParaRPr/>
            </a:p>
            <a:p>
              <a:pPr indent="0" lvl="0" marL="0" marR="0" rtl="0" algn="ctr">
                <a:lnSpc>
                  <a:spcPct val="90000"/>
                </a:lnSpc>
                <a:spcBef>
                  <a:spcPts val="154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How has/ might content validity be established?</a:t>
              </a:r>
              <a:endParaRPr/>
            </a:p>
          </p:txBody>
        </p:sp>
        <p:sp>
          <p:nvSpPr>
            <p:cNvPr id="610" name="Google Shape;610;p27"/>
            <p:cNvSpPr/>
            <p:nvPr/>
          </p:nvSpPr>
          <p:spPr>
            <a:xfrm rot="10800000">
              <a:off x="98724" y="2077575"/>
              <a:ext cx="5421442" cy="2077575"/>
            </a:xfrm>
            <a:prstGeom prst="round1Rect">
              <a:avLst>
                <a:gd fmla="val 16667" name="adj"/>
              </a:avLst>
            </a:prstGeom>
            <a:solidFill>
              <a:srgbClr val="0B539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7"/>
            <p:cNvSpPr txBox="1"/>
            <p:nvPr/>
          </p:nvSpPr>
          <p:spPr>
            <a:xfrm>
              <a:off x="98724" y="2596969"/>
              <a:ext cx="5421442" cy="1558181"/>
            </a:xfrm>
            <a:prstGeom prst="rect">
              <a:avLst/>
            </a:prstGeom>
            <a:noFill/>
            <a:ln>
              <a:noFill/>
            </a:ln>
          </p:spPr>
          <p:txBody>
            <a:bodyPr anchorCtr="0" anchor="ctr" bIns="312925" lIns="312925" spcFirstLastPara="1" rIns="312925" wrap="square" tIns="312925">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Trustworthiness</a:t>
              </a:r>
              <a:endParaRPr/>
            </a:p>
            <a:p>
              <a:pPr indent="0" lvl="0" marL="0" marR="0" rtl="0" algn="ctr">
                <a:lnSpc>
                  <a:spcPct val="90000"/>
                </a:lnSpc>
                <a:spcBef>
                  <a:spcPts val="154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For qualitative data, </a:t>
              </a:r>
              <a:br>
                <a:rPr b="0" i="0" lang="en-US" sz="2000" u="none" cap="none" strike="noStrike">
                  <a:solidFill>
                    <a:schemeClr val="lt1"/>
                  </a:solidFill>
                  <a:latin typeface="Arial"/>
                  <a:ea typeface="Arial"/>
                  <a:cs typeface="Arial"/>
                  <a:sym typeface="Arial"/>
                </a:rPr>
              </a:br>
              <a:r>
                <a:rPr b="0" i="0" lang="en-US" sz="2000" u="none" cap="none" strike="noStrike">
                  <a:solidFill>
                    <a:schemeClr val="lt1"/>
                  </a:solidFill>
                  <a:latin typeface="Arial"/>
                  <a:ea typeface="Arial"/>
                  <a:cs typeface="Arial"/>
                  <a:sym typeface="Arial"/>
                </a:rPr>
                <a:t>how is analysis done?</a:t>
              </a:r>
              <a:endParaRPr/>
            </a:p>
          </p:txBody>
        </p:sp>
        <p:sp>
          <p:nvSpPr>
            <p:cNvPr id="612" name="Google Shape;612;p27"/>
            <p:cNvSpPr/>
            <p:nvPr/>
          </p:nvSpPr>
          <p:spPr>
            <a:xfrm rot="5400000">
              <a:off x="7093376" y="405641"/>
              <a:ext cx="2077575" cy="5421442"/>
            </a:xfrm>
            <a:prstGeom prst="round1Rect">
              <a:avLst>
                <a:gd fmla="val 16667" name="adj"/>
              </a:avLst>
            </a:prstGeom>
            <a:solidFill>
              <a:srgbClr val="0B539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7"/>
            <p:cNvSpPr txBox="1"/>
            <p:nvPr/>
          </p:nvSpPr>
          <p:spPr>
            <a:xfrm>
              <a:off x="5421442" y="2596968"/>
              <a:ext cx="5421442" cy="1558181"/>
            </a:xfrm>
            <a:prstGeom prst="rect">
              <a:avLst/>
            </a:prstGeom>
            <a:noFill/>
            <a:ln>
              <a:noFill/>
            </a:ln>
          </p:spPr>
          <p:txBody>
            <a:bodyPr anchorCtr="0" anchor="ctr" bIns="312925" lIns="312925" spcFirstLastPara="1" rIns="312925" wrap="square" tIns="312925">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Fairness</a:t>
              </a:r>
              <a:endParaRPr/>
            </a:p>
            <a:p>
              <a:pPr indent="0" lvl="0" marL="0" marR="0" rtl="0" algn="ctr">
                <a:lnSpc>
                  <a:spcPct val="90000"/>
                </a:lnSpc>
                <a:spcBef>
                  <a:spcPts val="154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Addressing bias – do measures work well for all candidates?</a:t>
              </a:r>
              <a:endParaRPr/>
            </a:p>
          </p:txBody>
        </p:sp>
        <p:sp>
          <p:nvSpPr>
            <p:cNvPr id="614" name="Google Shape;614;p27"/>
            <p:cNvSpPr/>
            <p:nvPr/>
          </p:nvSpPr>
          <p:spPr>
            <a:xfrm>
              <a:off x="3893734" y="1558181"/>
              <a:ext cx="3252865" cy="1038787"/>
            </a:xfrm>
            <a:prstGeom prst="roundRect">
              <a:avLst>
                <a:gd fmla="val 16667" name="adj"/>
              </a:avLst>
            </a:prstGeom>
            <a:solidFill>
              <a:srgbClr val="A7B9D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7"/>
            <p:cNvSpPr txBox="1"/>
            <p:nvPr/>
          </p:nvSpPr>
          <p:spPr>
            <a:xfrm>
              <a:off x="3944443" y="1608890"/>
              <a:ext cx="3151447" cy="93736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Data Quality</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8"/>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sz="3600"/>
              <a:t>Initial Accreditation Review: </a:t>
            </a:r>
            <a:br>
              <a:rPr lang="en-US" sz="3600"/>
            </a:br>
            <a:r>
              <a:rPr lang="en-US" sz="3600"/>
              <a:t>Appendix E Data Quality </a:t>
            </a:r>
            <a:endParaRPr/>
          </a:p>
        </p:txBody>
      </p:sp>
      <p:sp>
        <p:nvSpPr>
          <p:cNvPr id="621" name="Google Shape;621;p28"/>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lnSpcReduction="10000"/>
          </a:bodyPr>
          <a:lstStyle/>
          <a:p>
            <a:pPr indent="0" lvl="0" marL="120015" rtl="0" algn="l">
              <a:lnSpc>
                <a:spcPct val="100000"/>
              </a:lnSpc>
              <a:spcBef>
                <a:spcPts val="360"/>
              </a:spcBef>
              <a:spcAft>
                <a:spcPts val="0"/>
              </a:spcAft>
              <a:buSzPts val="1710"/>
              <a:buNone/>
            </a:pPr>
            <a:r>
              <a:rPr lang="en-US"/>
              <a:t>Appendix E</a:t>
            </a:r>
            <a:endParaRPr/>
          </a:p>
          <a:p>
            <a:pPr indent="0" lvl="0" marL="120015" rtl="0" algn="l">
              <a:lnSpc>
                <a:spcPct val="100000"/>
              </a:lnSpc>
              <a:spcBef>
                <a:spcPts val="360"/>
              </a:spcBef>
              <a:spcAft>
                <a:spcPts val="0"/>
              </a:spcAft>
              <a:buSzPts val="1710"/>
              <a:buNone/>
            </a:pPr>
            <a:r>
              <a:t/>
            </a:r>
            <a:endParaRPr/>
          </a:p>
          <a:p>
            <a:pPr indent="-337185" lvl="0" marL="457200" rtl="0" algn="l">
              <a:lnSpc>
                <a:spcPct val="100000"/>
              </a:lnSpc>
              <a:spcBef>
                <a:spcPts val="360"/>
              </a:spcBef>
              <a:spcAft>
                <a:spcPts val="0"/>
              </a:spcAft>
              <a:buSzPts val="1710"/>
              <a:buFont typeface="Noto Sans Symbols"/>
              <a:buChar char="❖"/>
            </a:pPr>
            <a:r>
              <a:rPr lang="en-US"/>
              <a:t>Providers that are at an early stage in some or all investigations of data quality may use this appendix to articulate their plans as well as their results to date. </a:t>
            </a:r>
            <a:endParaRPr/>
          </a:p>
          <a:p>
            <a:pPr indent="-228600" lvl="0" marL="457200" rtl="0" algn="l">
              <a:lnSpc>
                <a:spcPct val="100000"/>
              </a:lnSpc>
              <a:spcBef>
                <a:spcPts val="360"/>
              </a:spcBef>
              <a:spcAft>
                <a:spcPts val="0"/>
              </a:spcAft>
              <a:buSzPts val="1710"/>
              <a:buFont typeface="Noto Sans Symbols"/>
              <a:buNone/>
            </a:pPr>
            <a:r>
              <a:t/>
            </a:r>
            <a:endParaRPr/>
          </a:p>
          <a:p>
            <a:pPr indent="-337185" lvl="0" marL="457200" rtl="0" algn="l">
              <a:lnSpc>
                <a:spcPct val="100000"/>
              </a:lnSpc>
              <a:spcBef>
                <a:spcPts val="360"/>
              </a:spcBef>
              <a:spcAft>
                <a:spcPts val="0"/>
              </a:spcAft>
              <a:buSzPts val="1710"/>
              <a:buFont typeface="Noto Sans Symbols"/>
              <a:buChar char="❖"/>
            </a:pPr>
            <a:r>
              <a:rPr lang="en-US"/>
              <a:t>Progress on any such plans can be addressed in future Annual Reports. </a:t>
            </a:r>
            <a:endParaRPr/>
          </a:p>
          <a:p>
            <a:pPr indent="-228600" lvl="0" marL="457200" rtl="0" algn="l">
              <a:lnSpc>
                <a:spcPct val="100000"/>
              </a:lnSpc>
              <a:spcBef>
                <a:spcPts val="360"/>
              </a:spcBef>
              <a:spcAft>
                <a:spcPts val="0"/>
              </a:spcAft>
              <a:buSzPts val="1710"/>
              <a:buFont typeface="Noto Sans Symbols"/>
              <a:buNone/>
            </a:pPr>
            <a:r>
              <a:t/>
            </a:r>
            <a:endParaRPr/>
          </a:p>
          <a:p>
            <a:pPr indent="-337185" lvl="0" marL="457200" rtl="0" algn="l">
              <a:lnSpc>
                <a:spcPct val="100000"/>
              </a:lnSpc>
              <a:spcBef>
                <a:spcPts val="360"/>
              </a:spcBef>
              <a:spcAft>
                <a:spcPts val="0"/>
              </a:spcAft>
              <a:buSzPts val="1710"/>
              <a:buFont typeface="Noto Sans Symbols"/>
              <a:buChar char="❖"/>
            </a:pPr>
            <a:r>
              <a:rPr lang="en-US"/>
              <a:t>Appendix E should also include blank copies of locally developed instruments used in the report. </a:t>
            </a:r>
            <a:endParaRPr/>
          </a:p>
          <a:p>
            <a:pPr indent="-228600" lvl="0" marL="457200" rtl="0" algn="l">
              <a:lnSpc>
                <a:spcPct val="100000"/>
              </a:lnSpc>
              <a:spcBef>
                <a:spcPts val="360"/>
              </a:spcBef>
              <a:spcAft>
                <a:spcPts val="0"/>
              </a:spcAft>
              <a:buSzPts val="1710"/>
              <a:buNone/>
            </a:pPr>
            <a:r>
              <a:t/>
            </a:r>
            <a:endParaRPr/>
          </a:p>
        </p:txBody>
      </p:sp>
      <p:sp>
        <p:nvSpPr>
          <p:cNvPr id="622" name="Google Shape;622;p28"/>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9"/>
          <p:cNvSpPr txBox="1"/>
          <p:nvPr>
            <p:ph type="title"/>
          </p:nvPr>
        </p:nvSpPr>
        <p:spPr>
          <a:xfrm>
            <a:off x="407293" y="524127"/>
            <a:ext cx="11449877"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5000"/>
              <a:buFont typeface="Century Gothic"/>
              <a:buNone/>
            </a:pPr>
            <a:r>
              <a:rPr lang="en-US" sz="4400"/>
              <a:t>Sample framework </a:t>
            </a:r>
            <a:r>
              <a:rPr i="1" lang="en-US" sz="2400"/>
              <a:t>(Ensuring Data Quality &amp; Equity)</a:t>
            </a:r>
            <a:endParaRPr/>
          </a:p>
        </p:txBody>
      </p:sp>
      <p:sp>
        <p:nvSpPr>
          <p:cNvPr id="631" name="Google Shape;631;p29"/>
          <p:cNvSpPr txBox="1"/>
          <p:nvPr/>
        </p:nvSpPr>
        <p:spPr>
          <a:xfrm>
            <a:off x="638828" y="2010698"/>
            <a:ext cx="80682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Table to summarize data quality work for proposal or as QAR appendix</a:t>
            </a:r>
            <a:endParaRPr/>
          </a:p>
        </p:txBody>
      </p:sp>
      <p:graphicFrame>
        <p:nvGraphicFramePr>
          <p:cNvPr id="632" name="Google Shape;632;p29"/>
          <p:cNvGraphicFramePr/>
          <p:nvPr/>
        </p:nvGraphicFramePr>
        <p:xfrm>
          <a:off x="731599" y="2723601"/>
          <a:ext cx="3000000" cy="3000000"/>
        </p:xfrm>
        <a:graphic>
          <a:graphicData uri="http://schemas.openxmlformats.org/drawingml/2006/table">
            <a:tbl>
              <a:tblPr>
                <a:noFill/>
                <a:tableStyleId>{DF66AD59-BA4C-41FF-9F16-85011A0A72D2}</a:tableStyleId>
              </a:tblPr>
              <a:tblGrid>
                <a:gridCol w="2096875"/>
                <a:gridCol w="3846725"/>
              </a:tblGrid>
              <a:tr h="266700">
                <a:tc gridSpan="2">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Quantitative Measure:</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1778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Evidence (or plans) regarding validity</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47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Evidence (or plans) regarding reliability</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74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Evidence (or plans) regarding fairness</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633" name="Google Shape;633;p29"/>
          <p:cNvGraphicFramePr/>
          <p:nvPr/>
        </p:nvGraphicFramePr>
        <p:xfrm>
          <a:off x="5260959" y="4472427"/>
          <a:ext cx="3000000" cy="3000000"/>
        </p:xfrm>
        <a:graphic>
          <a:graphicData uri="http://schemas.openxmlformats.org/drawingml/2006/table">
            <a:tbl>
              <a:tblPr>
                <a:noFill/>
                <a:tableStyleId>{DF66AD59-BA4C-41FF-9F16-85011A0A72D2}</a:tableStyleId>
              </a:tblPr>
              <a:tblGrid>
                <a:gridCol w="1964225"/>
                <a:gridCol w="3979375"/>
              </a:tblGrid>
              <a:tr h="266700">
                <a:tc gridSpan="2">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Qualitative Measure:</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1778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Evidence (or plans) regarding trustworthiness</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80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Evidence (or plans) regarding fairness</a:t>
                      </a: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34" name="Google Shape;634;p29"/>
          <p:cNvSpPr/>
          <p:nvPr/>
        </p:nvSpPr>
        <p:spPr>
          <a:xfrm>
            <a:off x="3124200" y="330676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0"/>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Prioritizing your data quality work</a:t>
            </a:r>
            <a:endParaRPr/>
          </a:p>
        </p:txBody>
      </p:sp>
      <p:sp>
        <p:nvSpPr>
          <p:cNvPr id="642" name="Google Shape;642;p30"/>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710"/>
              <a:buNone/>
            </a:pPr>
            <a:r>
              <a:rPr lang="en-US"/>
              <a:t>For each measure, consider:</a:t>
            </a:r>
            <a:endParaRPr/>
          </a:p>
          <a:p>
            <a:pPr indent="-325755" lvl="1" marL="914400" rtl="0" algn="l">
              <a:lnSpc>
                <a:spcPct val="100000"/>
              </a:lnSpc>
              <a:spcBef>
                <a:spcPts val="360"/>
              </a:spcBef>
              <a:spcAft>
                <a:spcPts val="0"/>
              </a:spcAft>
              <a:buSzPts val="1530"/>
              <a:buChar char="⚫"/>
            </a:pPr>
            <a:r>
              <a:rPr lang="en-US"/>
              <a:t>When was the last time you addressed validity and reliability?	</a:t>
            </a:r>
            <a:endParaRPr/>
          </a:p>
          <a:p>
            <a:pPr indent="-325755" lvl="1" marL="914400" rtl="0" algn="l">
              <a:lnSpc>
                <a:spcPct val="100000"/>
              </a:lnSpc>
              <a:spcBef>
                <a:spcPts val="360"/>
              </a:spcBef>
              <a:spcAft>
                <a:spcPts val="0"/>
              </a:spcAft>
              <a:buSzPts val="1530"/>
              <a:buChar char="⚫"/>
            </a:pPr>
            <a:r>
              <a:rPr lang="en-US"/>
              <a:t>Have standards recently changed (calling for realignment)?</a:t>
            </a:r>
            <a:endParaRPr/>
          </a:p>
          <a:p>
            <a:pPr indent="-325755" lvl="1" marL="914400" rtl="0" algn="l">
              <a:lnSpc>
                <a:spcPct val="100000"/>
              </a:lnSpc>
              <a:spcBef>
                <a:spcPts val="360"/>
              </a:spcBef>
              <a:spcAft>
                <a:spcPts val="0"/>
              </a:spcAft>
              <a:buSzPts val="1530"/>
              <a:buChar char="⚫"/>
            </a:pPr>
            <a:r>
              <a:rPr lang="en-US"/>
              <a:t>Does it cut across multiple aspects or standards (i.e., measure provides you w/ substantial data on which decisions rely)?</a:t>
            </a:r>
            <a:endParaRPr/>
          </a:p>
          <a:p>
            <a:pPr indent="-228600" lvl="1" marL="914400" rtl="0" algn="l">
              <a:lnSpc>
                <a:spcPct val="100000"/>
              </a:lnSpc>
              <a:spcBef>
                <a:spcPts val="360"/>
              </a:spcBef>
              <a:spcAft>
                <a:spcPts val="0"/>
              </a:spcAft>
              <a:buSzPts val="1530"/>
              <a:buNone/>
            </a:pPr>
            <a:r>
              <a:t/>
            </a:r>
            <a:endParaRPr/>
          </a:p>
          <a:p>
            <a:pPr indent="-228600" lvl="1" marL="914400" rtl="0" algn="l">
              <a:lnSpc>
                <a:spcPct val="100000"/>
              </a:lnSpc>
              <a:spcBef>
                <a:spcPts val="360"/>
              </a:spcBef>
              <a:spcAft>
                <a:spcPts val="0"/>
              </a:spcAft>
              <a:buSzPts val="1530"/>
              <a:buNone/>
            </a:pPr>
            <a:r>
              <a:t/>
            </a:r>
            <a:endParaRPr/>
          </a:p>
          <a:p>
            <a:pPr indent="0" lvl="1" marL="393192" rtl="0" algn="l">
              <a:lnSpc>
                <a:spcPct val="100000"/>
              </a:lnSpc>
              <a:spcBef>
                <a:spcPts val="360"/>
              </a:spcBef>
              <a:spcAft>
                <a:spcPts val="0"/>
              </a:spcAft>
              <a:buSzPts val="1530"/>
              <a:buNone/>
            </a:pPr>
            <a:r>
              <a:rPr lang="en-US"/>
              <a:t>Document how you have attended  to or plan to attend to your measures.</a:t>
            </a:r>
            <a:endParaRPr/>
          </a:p>
          <a:p>
            <a:pPr indent="0" lvl="1" marL="393192" rtl="0" algn="l">
              <a:lnSpc>
                <a:spcPct val="100000"/>
              </a:lnSpc>
              <a:spcBef>
                <a:spcPts val="360"/>
              </a:spcBef>
              <a:spcAft>
                <a:spcPts val="0"/>
              </a:spcAft>
              <a:buSzPts val="1530"/>
              <a:buNone/>
            </a:pPr>
            <a:r>
              <a:rPr lang="en-US"/>
              <a:t>	e.g., Rationale, timeline, cycle, stakeholders</a:t>
            </a:r>
            <a:endParaRPr/>
          </a:p>
        </p:txBody>
      </p:sp>
      <p:cxnSp>
        <p:nvCxnSpPr>
          <p:cNvPr id="643" name="Google Shape;643;p30"/>
          <p:cNvCxnSpPr/>
          <p:nvPr/>
        </p:nvCxnSpPr>
        <p:spPr>
          <a:xfrm>
            <a:off x="1131570" y="4549140"/>
            <a:ext cx="9601200" cy="0"/>
          </a:xfrm>
          <a:prstGeom prst="straightConnector1">
            <a:avLst/>
          </a:prstGeom>
          <a:noFill/>
          <a:ln cap="flat" cmpd="sng" w="9525">
            <a:solidFill>
              <a:srgbClr val="096CC5"/>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07"/>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40000"/>
              <a:buNone/>
            </a:pPr>
            <a:r>
              <a:rPr lang="en-US"/>
              <a:t>Appendix E: Evidence of Data Quality </a:t>
            </a:r>
            <a:endParaRPr/>
          </a:p>
        </p:txBody>
      </p:sp>
      <p:sp>
        <p:nvSpPr>
          <p:cNvPr id="649" name="Google Shape;649;p107"/>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fontScale="92500" lnSpcReduction="20000"/>
          </a:bodyPr>
          <a:lstStyle/>
          <a:p>
            <a:pPr indent="0" lvl="0" marL="120015" rtl="0" algn="l">
              <a:lnSpc>
                <a:spcPct val="100000"/>
              </a:lnSpc>
              <a:spcBef>
                <a:spcPts val="360"/>
              </a:spcBef>
              <a:spcAft>
                <a:spcPts val="0"/>
              </a:spcAft>
              <a:buSzPct val="65769"/>
              <a:buNone/>
            </a:pPr>
            <a:r>
              <a:t/>
            </a:r>
            <a:endParaRPr/>
          </a:p>
          <a:p>
            <a:pPr indent="0" lvl="0" marL="120015" rtl="0" algn="l">
              <a:lnSpc>
                <a:spcPct val="100000"/>
              </a:lnSpc>
              <a:spcBef>
                <a:spcPts val="360"/>
              </a:spcBef>
              <a:spcAft>
                <a:spcPts val="0"/>
              </a:spcAft>
              <a:buClr>
                <a:schemeClr val="dk1"/>
              </a:buClr>
              <a:buSzPct val="65769"/>
              <a:buFont typeface="Arial"/>
              <a:buNone/>
            </a:pPr>
            <a:r>
              <a:rPr lang="en-US"/>
              <a:t>Appendix E should answer the following questions: </a:t>
            </a:r>
            <a:endParaRPr/>
          </a:p>
          <a:p>
            <a:pPr indent="0" lvl="0" marL="120015" rtl="0" algn="l">
              <a:lnSpc>
                <a:spcPct val="100000"/>
              </a:lnSpc>
              <a:spcBef>
                <a:spcPts val="360"/>
              </a:spcBef>
              <a:spcAft>
                <a:spcPts val="0"/>
              </a:spcAft>
              <a:buClr>
                <a:schemeClr val="dk1"/>
              </a:buClr>
              <a:buSzPct val="65769"/>
              <a:buFont typeface="Arial"/>
              <a:buNone/>
            </a:pPr>
            <a:r>
              <a:t/>
            </a:r>
            <a:endParaRPr/>
          </a:p>
          <a:p>
            <a:pPr indent="-457200" lvl="0" marL="585359" rtl="0" algn="l">
              <a:lnSpc>
                <a:spcPct val="100000"/>
              </a:lnSpc>
              <a:spcBef>
                <a:spcPts val="360"/>
              </a:spcBef>
              <a:spcAft>
                <a:spcPts val="0"/>
              </a:spcAft>
              <a:buSzPct val="65769"/>
              <a:buFont typeface="Arial"/>
              <a:buChar char="•"/>
            </a:pPr>
            <a:r>
              <a:rPr lang="en-US"/>
              <a:t>What processes were or will be followed to investigate measures’ validity, reliability, trustworthiness, and fairness? </a:t>
            </a:r>
            <a:endParaRPr/>
          </a:p>
          <a:p>
            <a:pPr indent="-356759" lvl="0" marL="685800" rtl="0" algn="l">
              <a:lnSpc>
                <a:spcPct val="100000"/>
              </a:lnSpc>
              <a:spcBef>
                <a:spcPts val="360"/>
              </a:spcBef>
              <a:spcAft>
                <a:spcPts val="0"/>
              </a:spcAft>
              <a:buClr>
                <a:schemeClr val="dk1"/>
              </a:buClr>
              <a:buSzPct val="65769"/>
              <a:buFont typeface="Arial"/>
              <a:buNone/>
            </a:pPr>
            <a:r>
              <a:t/>
            </a:r>
            <a:endParaRPr/>
          </a:p>
          <a:p>
            <a:pPr indent="-457200" lvl="0" marL="585359" rtl="0" algn="l">
              <a:lnSpc>
                <a:spcPct val="100000"/>
              </a:lnSpc>
              <a:spcBef>
                <a:spcPts val="360"/>
              </a:spcBef>
              <a:spcAft>
                <a:spcPts val="0"/>
              </a:spcAft>
              <a:buSzPct val="65769"/>
              <a:buFont typeface="Arial"/>
              <a:buChar char="•"/>
            </a:pPr>
            <a:r>
              <a:rPr lang="en-US"/>
              <a:t>What processes were or will be followed to engage program faculty as well as internal and external stakeholders in evaluating instruments and in ensuring reliable (consistent) administration? </a:t>
            </a:r>
            <a:endParaRPr/>
          </a:p>
          <a:p>
            <a:pPr indent="-356759" lvl="0" marL="685800" rtl="0" algn="l">
              <a:lnSpc>
                <a:spcPct val="100000"/>
              </a:lnSpc>
              <a:spcBef>
                <a:spcPts val="360"/>
              </a:spcBef>
              <a:spcAft>
                <a:spcPts val="0"/>
              </a:spcAft>
              <a:buClr>
                <a:schemeClr val="dk1"/>
              </a:buClr>
              <a:buSzPct val="65769"/>
              <a:buFont typeface="Arial"/>
              <a:buNone/>
            </a:pPr>
            <a:r>
              <a:t/>
            </a:r>
            <a:endParaRPr/>
          </a:p>
          <a:p>
            <a:pPr indent="-457200" lvl="0" marL="585359" rtl="0" algn="l">
              <a:lnSpc>
                <a:spcPct val="100000"/>
              </a:lnSpc>
              <a:spcBef>
                <a:spcPts val="360"/>
              </a:spcBef>
              <a:spcAft>
                <a:spcPts val="0"/>
              </a:spcAft>
              <a:buSzPct val="65769"/>
              <a:buFont typeface="Arial"/>
              <a:buChar char="•"/>
            </a:pPr>
            <a:r>
              <a:rPr lang="en-US"/>
              <a:t>What has been learned so far, and how will future results be used by the programs?  </a:t>
            </a:r>
            <a:endParaRPr/>
          </a:p>
          <a:p>
            <a:pPr indent="-228600" lvl="0" marL="457200" rtl="0" algn="l">
              <a:lnSpc>
                <a:spcPct val="100000"/>
              </a:lnSpc>
              <a:spcBef>
                <a:spcPts val="360"/>
              </a:spcBef>
              <a:spcAft>
                <a:spcPts val="0"/>
              </a:spcAft>
              <a:buSzPct val="65769"/>
              <a:buNone/>
            </a:pPr>
            <a:r>
              <a:t/>
            </a:r>
            <a:endParaRPr/>
          </a:p>
        </p:txBody>
      </p:sp>
      <p:sp>
        <p:nvSpPr>
          <p:cNvPr id="650" name="Google Shape;650;p107"/>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1"/>
          <p:cNvSpPr txBox="1"/>
          <p:nvPr>
            <p:ph type="title"/>
          </p:nvPr>
        </p:nvSpPr>
        <p:spPr>
          <a:xfrm>
            <a:off x="609600" y="704088"/>
            <a:ext cx="11074400" cy="3125790"/>
          </a:xfrm>
          <a:prstGeom prst="rect">
            <a:avLst/>
          </a:prstGeom>
          <a:noFill/>
          <a:ln>
            <a:noFill/>
          </a:ln>
        </p:spPr>
        <p:txBody>
          <a:bodyPr anchorCtr="0" anchor="b" bIns="0" lIns="0" spcFirstLastPara="1" rIns="0" wrap="square" tIns="45700">
            <a:normAutofit/>
          </a:bodyPr>
          <a:lstStyle/>
          <a:p>
            <a:pPr indent="0" lvl="0" marL="0" rtl="0" algn="ctr">
              <a:lnSpc>
                <a:spcPct val="100000"/>
              </a:lnSpc>
              <a:spcBef>
                <a:spcPts val="0"/>
              </a:spcBef>
              <a:spcAft>
                <a:spcPts val="0"/>
              </a:spcAft>
              <a:buSzPts val="5000"/>
              <a:buNone/>
            </a:pPr>
            <a:r>
              <a:rPr lang="en-US">
                <a:solidFill>
                  <a:schemeClr val="accent1"/>
                </a:solidFill>
              </a:rPr>
              <a:t>Logistics of the Virtual Site Visit and Accreditation Decision </a:t>
            </a:r>
            <a:endParaRPr/>
          </a:p>
        </p:txBody>
      </p:sp>
      <p:sp>
        <p:nvSpPr>
          <p:cNvPr id="656" name="Google Shape;656;p31"/>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2"/>
          <p:cNvSpPr txBox="1"/>
          <p:nvPr>
            <p:ph type="title"/>
          </p:nvPr>
        </p:nvSpPr>
        <p:spPr>
          <a:xfrm>
            <a:off x="609599" y="622346"/>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5000"/>
              <a:buFont typeface="Century Gothic"/>
              <a:buNone/>
            </a:pPr>
            <a:r>
              <a:rPr lang="en-US"/>
              <a:t>AAQEP site visits for IAR</a:t>
            </a:r>
            <a:endParaRPr/>
          </a:p>
        </p:txBody>
      </p:sp>
      <p:sp>
        <p:nvSpPr>
          <p:cNvPr id="663" name="Google Shape;663;p32"/>
          <p:cNvSpPr txBox="1"/>
          <p:nvPr>
            <p:ph idx="12" type="sldNum"/>
          </p:nvPr>
        </p:nvSpPr>
        <p:spPr>
          <a:xfrm>
            <a:off x="10566399" y="6199554"/>
            <a:ext cx="1016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sp>
        <p:nvSpPr>
          <p:cNvPr id="664" name="Google Shape;664;p32"/>
          <p:cNvSpPr txBox="1"/>
          <p:nvPr>
            <p:ph idx="1" type="body"/>
          </p:nvPr>
        </p:nvSpPr>
        <p:spPr>
          <a:xfrm>
            <a:off x="609600" y="1892226"/>
            <a:ext cx="10972800" cy="4545573"/>
          </a:xfrm>
          <a:prstGeom prst="rect">
            <a:avLst/>
          </a:prstGeom>
          <a:noFill/>
          <a:ln>
            <a:noFill/>
          </a:ln>
        </p:spPr>
        <p:txBody>
          <a:bodyPr anchorCtr="0" anchor="ctr" bIns="45700" lIns="91425" spcFirstLastPara="1" rIns="91425" wrap="square" tIns="45700">
            <a:normAutofit fontScale="85000" lnSpcReduction="20000"/>
          </a:bodyPr>
          <a:lstStyle/>
          <a:p>
            <a:pPr indent="-457200" lvl="0" marL="471678" rtl="0" algn="l">
              <a:lnSpc>
                <a:spcPct val="134000"/>
              </a:lnSpc>
              <a:spcBef>
                <a:spcPts val="0"/>
              </a:spcBef>
              <a:spcAft>
                <a:spcPts val="0"/>
              </a:spcAft>
              <a:buSzPct val="95000"/>
              <a:buFont typeface="Arial"/>
              <a:buChar char="•"/>
            </a:pPr>
            <a:r>
              <a:rPr lang="en-US" sz="3200"/>
              <a:t>Virtual review with two-three peer reviewers and a Local Practitioner (provider selected) </a:t>
            </a:r>
            <a:endParaRPr sz="3200"/>
          </a:p>
          <a:p>
            <a:pPr indent="-457200" lvl="0" marL="462281" rtl="0" algn="l">
              <a:lnSpc>
                <a:spcPct val="134000"/>
              </a:lnSpc>
              <a:spcBef>
                <a:spcPts val="1200"/>
              </a:spcBef>
              <a:spcAft>
                <a:spcPts val="0"/>
              </a:spcAft>
              <a:buSzPct val="100000"/>
              <a:buFont typeface="Arial"/>
              <a:buChar char="•"/>
            </a:pPr>
            <a:r>
              <a:rPr lang="en-US" sz="3200"/>
              <a:t>Teams give no judgment or recommendations; only collect and affirm evidence</a:t>
            </a:r>
            <a:endParaRPr sz="3200"/>
          </a:p>
          <a:p>
            <a:pPr indent="-457200" lvl="0" marL="462281" rtl="0" algn="l">
              <a:lnSpc>
                <a:spcPct val="134000"/>
              </a:lnSpc>
              <a:spcBef>
                <a:spcPts val="1200"/>
              </a:spcBef>
              <a:spcAft>
                <a:spcPts val="0"/>
              </a:spcAft>
              <a:buSzPct val="100000"/>
              <a:buFont typeface="Arial"/>
              <a:buChar char="•"/>
            </a:pPr>
            <a:r>
              <a:rPr lang="en-US" sz="3200"/>
              <a:t>Lead to timely (and transparent!) virtual decision meeting (2 to 3 months after virtual review)</a:t>
            </a:r>
            <a:endParaRPr/>
          </a:p>
          <a:p>
            <a:pPr indent="-457200" lvl="0" marL="462281" rtl="0" algn="l">
              <a:lnSpc>
                <a:spcPct val="134000"/>
              </a:lnSpc>
              <a:spcBef>
                <a:spcPts val="1200"/>
              </a:spcBef>
              <a:spcAft>
                <a:spcPts val="1200"/>
              </a:spcAft>
              <a:buSzPct val="100000"/>
              <a:buFont typeface="Arial"/>
              <a:buChar char="•"/>
            </a:pPr>
            <a:r>
              <a:rPr lang="en-US" sz="3200"/>
              <a:t>Three Accreditation Commissioners make decision (based on IAR and QRT Report)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4c866a59c4_0_152"/>
          <p:cNvSpPr txBox="1"/>
          <p:nvPr>
            <p:ph type="title"/>
          </p:nvPr>
        </p:nvSpPr>
        <p:spPr>
          <a:xfrm>
            <a:off x="609600" y="704089"/>
            <a:ext cx="10972800" cy="9276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5000"/>
              <a:buFont typeface="Century Gothic"/>
              <a:buNone/>
            </a:pPr>
            <a:r>
              <a:rPr lang="en-US"/>
              <a:t>AAQEP vision and mission</a:t>
            </a:r>
            <a:endParaRPr/>
          </a:p>
        </p:txBody>
      </p:sp>
      <p:sp>
        <p:nvSpPr>
          <p:cNvPr id="151" name="Google Shape;151;g24c866a59c4_0_152"/>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52" name="Google Shape;152;g24c866a59c4_0_152"/>
          <p:cNvGraphicFramePr/>
          <p:nvPr/>
        </p:nvGraphicFramePr>
        <p:xfrm>
          <a:off x="609599" y="1971964"/>
          <a:ext cx="3000000" cy="3000000"/>
        </p:xfrm>
        <a:graphic>
          <a:graphicData uri="http://schemas.openxmlformats.org/drawingml/2006/table">
            <a:tbl>
              <a:tblPr>
                <a:noFill/>
                <a:tableStyleId>{46958139-CFB1-496E-A42A-3AA2E24119BF}</a:tableStyleId>
              </a:tblPr>
              <a:tblGrid>
                <a:gridCol w="5555675"/>
                <a:gridCol w="5417125"/>
              </a:tblGrid>
              <a:tr h="782225">
                <a:tc>
                  <a:txBody>
                    <a:bodyPr/>
                    <a:lstStyle/>
                    <a:p>
                      <a:pPr indent="0" lvl="0" marL="0" marR="0" rtl="0" algn="ctr">
                        <a:lnSpc>
                          <a:spcPct val="114000"/>
                        </a:lnSpc>
                        <a:spcBef>
                          <a:spcPts val="0"/>
                        </a:spcBef>
                        <a:spcAft>
                          <a:spcPts val="0"/>
                        </a:spcAft>
                        <a:buClr>
                          <a:srgbClr val="000000"/>
                        </a:buClr>
                        <a:buSzPts val="4000"/>
                        <a:buFont typeface="Arial"/>
                        <a:buNone/>
                      </a:pPr>
                      <a:r>
                        <a:rPr lang="en-US" sz="4000" u="none" cap="none" strike="noStrike">
                          <a:solidFill>
                            <a:schemeClr val="lt1"/>
                          </a:solidFill>
                          <a:latin typeface="Century Gothic"/>
                          <a:ea typeface="Century Gothic"/>
                          <a:cs typeface="Century Gothic"/>
                          <a:sym typeface="Century Gothic"/>
                        </a:rPr>
                        <a:t>VISION</a:t>
                      </a:r>
                      <a:endParaRPr b="0" sz="4000" u="none" cap="none" strike="noStrike">
                        <a:solidFill>
                          <a:schemeClr val="lt1"/>
                        </a:solidFill>
                        <a:latin typeface="Century Gothic"/>
                        <a:ea typeface="Century Gothic"/>
                        <a:cs typeface="Century Gothic"/>
                        <a:sym typeface="Century Gothic"/>
                      </a:endParaRPr>
                    </a:p>
                  </a:txBody>
                  <a:tcPr marT="45725" marB="45725" marR="91450" marL="91450" anchor="ctr">
                    <a:solidFill>
                      <a:srgbClr val="0B5394"/>
                    </a:solidFill>
                  </a:tcPr>
                </a:tc>
                <a:tc>
                  <a:txBody>
                    <a:bodyPr/>
                    <a:lstStyle/>
                    <a:p>
                      <a:pPr indent="0" lvl="0" marL="0" marR="0" rtl="0" algn="ctr">
                        <a:lnSpc>
                          <a:spcPct val="114000"/>
                        </a:lnSpc>
                        <a:spcBef>
                          <a:spcPts val="0"/>
                        </a:spcBef>
                        <a:spcAft>
                          <a:spcPts val="0"/>
                        </a:spcAft>
                        <a:buClr>
                          <a:srgbClr val="000000"/>
                        </a:buClr>
                        <a:buSzPts val="4000"/>
                        <a:buFont typeface="Arial"/>
                        <a:buNone/>
                      </a:pPr>
                      <a:r>
                        <a:rPr lang="en-US" sz="4000" u="none" cap="none" strike="noStrike">
                          <a:solidFill>
                            <a:schemeClr val="lt1"/>
                          </a:solidFill>
                          <a:latin typeface="Century Gothic"/>
                          <a:ea typeface="Century Gothic"/>
                          <a:cs typeface="Century Gothic"/>
                          <a:sym typeface="Century Gothic"/>
                        </a:rPr>
                        <a:t>MISSION</a:t>
                      </a:r>
                      <a:endParaRPr b="0" sz="4000" u="none" cap="none" strike="noStrike">
                        <a:solidFill>
                          <a:schemeClr val="lt1"/>
                        </a:solidFill>
                        <a:latin typeface="Century Gothic"/>
                        <a:ea typeface="Century Gothic"/>
                        <a:cs typeface="Century Gothic"/>
                        <a:sym typeface="Century Gothic"/>
                      </a:endParaRPr>
                    </a:p>
                  </a:txBody>
                  <a:tcPr marT="45725" marB="45725" marR="91450" marL="91450" anchor="ctr">
                    <a:solidFill>
                      <a:srgbClr val="0B5394"/>
                    </a:solidFill>
                  </a:tcPr>
                </a:tc>
              </a:tr>
              <a:tr h="3399725">
                <a:tc>
                  <a:txBody>
                    <a:bodyPr/>
                    <a:lstStyle/>
                    <a:p>
                      <a:pPr indent="0" lvl="0" marL="0" marR="0" rtl="0" algn="l">
                        <a:lnSpc>
                          <a:spcPct val="114000"/>
                        </a:lnSpc>
                        <a:spcBef>
                          <a:spcPts val="0"/>
                        </a:spcBef>
                        <a:spcAft>
                          <a:spcPts val="0"/>
                        </a:spcAft>
                        <a:buClr>
                          <a:srgbClr val="000000"/>
                        </a:buClr>
                        <a:buSzPts val="2800"/>
                        <a:buFont typeface="Arial"/>
                        <a:buNone/>
                      </a:pPr>
                      <a:r>
                        <a:rPr lang="en-US" sz="2700" u="none" cap="none" strike="noStrike">
                          <a:latin typeface="Century Gothic"/>
                          <a:ea typeface="Century Gothic"/>
                          <a:cs typeface="Century Gothic"/>
                          <a:sym typeface="Century Gothic"/>
                        </a:rPr>
                        <a:t>Excellent, effective, innovative educator preparation that is committed to evidence-based improvement, engages with the P-20 system, and holds high public confidence.</a:t>
                      </a:r>
                      <a:endParaRPr sz="2700" u="none" cap="none" strike="noStrike"/>
                    </a:p>
                  </a:txBody>
                  <a:tcPr marT="182875" marB="182875" marR="228600" marL="228600" anchor="ctr">
                    <a:solidFill>
                      <a:srgbClr val="F2F2F2">
                        <a:alpha val="20000"/>
                      </a:srgbClr>
                    </a:solidFill>
                  </a:tcPr>
                </a:tc>
                <a:tc>
                  <a:txBody>
                    <a:bodyPr/>
                    <a:lstStyle/>
                    <a:p>
                      <a:pPr indent="0" lvl="0" marL="0" marR="0" rtl="0" algn="l">
                        <a:lnSpc>
                          <a:spcPct val="114000"/>
                        </a:lnSpc>
                        <a:spcBef>
                          <a:spcPts val="0"/>
                        </a:spcBef>
                        <a:spcAft>
                          <a:spcPts val="0"/>
                        </a:spcAft>
                        <a:buClr>
                          <a:schemeClr val="dk1"/>
                        </a:buClr>
                        <a:buSzPts val="2800"/>
                        <a:buFont typeface="Century Gothic"/>
                        <a:buNone/>
                      </a:pPr>
                      <a:r>
                        <a:rPr lang="en-US" sz="2700" u="none" cap="none" strike="noStrike">
                          <a:latin typeface="Century Gothic"/>
                          <a:ea typeface="Century Gothic"/>
                          <a:cs typeface="Century Gothic"/>
                          <a:sym typeface="Century Gothic"/>
                        </a:rPr>
                        <a:t>To promote and recognize quality educator preparation that strengthens the education system’s ability to serve all students, schools, and communities. </a:t>
                      </a:r>
                      <a:endParaRPr sz="2700" u="none" cap="none" strike="noStrike"/>
                    </a:p>
                  </a:txBody>
                  <a:tcPr marT="182875" marB="182875" marR="228600" marL="228600" anchor="ctr">
                    <a:solidFill>
                      <a:srgbClr val="F2F2F2">
                        <a:alpha val="20000"/>
                      </a:srgbClr>
                    </a:solid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3"/>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Role of Accreditation Commission </a:t>
            </a:r>
            <a:endParaRPr/>
          </a:p>
        </p:txBody>
      </p:sp>
      <p:sp>
        <p:nvSpPr>
          <p:cNvPr id="670" name="Google Shape;670;p33"/>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fontScale="92500" lnSpcReduction="10000"/>
          </a:bodyPr>
          <a:lstStyle/>
          <a:p>
            <a:pPr indent="0" lvl="0" marL="120015" rtl="0" algn="l">
              <a:lnSpc>
                <a:spcPct val="100000"/>
              </a:lnSpc>
              <a:spcBef>
                <a:spcPts val="360"/>
              </a:spcBef>
              <a:spcAft>
                <a:spcPts val="0"/>
              </a:spcAft>
              <a:buSzPct val="71101"/>
              <a:buNone/>
            </a:pPr>
            <a:r>
              <a:rPr lang="en-US"/>
              <a:t>Same: </a:t>
            </a:r>
            <a:endParaRPr/>
          </a:p>
          <a:p>
            <a:pPr indent="-228600" lvl="0" marL="457200" rtl="0" algn="l">
              <a:lnSpc>
                <a:spcPct val="100000"/>
              </a:lnSpc>
              <a:spcBef>
                <a:spcPts val="360"/>
              </a:spcBef>
              <a:spcAft>
                <a:spcPts val="0"/>
              </a:spcAft>
              <a:buSzPct val="71101"/>
              <a:buNone/>
            </a:pPr>
            <a:r>
              <a:t/>
            </a:r>
            <a:endParaRPr/>
          </a:p>
          <a:p>
            <a:pPr indent="-337185" lvl="0" marL="457200" rtl="0" algn="l">
              <a:lnSpc>
                <a:spcPct val="100000"/>
              </a:lnSpc>
              <a:spcBef>
                <a:spcPts val="360"/>
              </a:spcBef>
              <a:spcAft>
                <a:spcPts val="0"/>
              </a:spcAft>
              <a:buSzPct val="71101"/>
              <a:buFont typeface="Arial"/>
              <a:buChar char="•"/>
            </a:pPr>
            <a:r>
              <a:rPr lang="en-US"/>
              <a:t>Types of decision </a:t>
            </a:r>
            <a:endParaRPr/>
          </a:p>
          <a:p>
            <a:pPr indent="-337185" lvl="0" marL="457200" rtl="0" algn="l">
              <a:lnSpc>
                <a:spcPct val="100000"/>
              </a:lnSpc>
              <a:spcBef>
                <a:spcPts val="360"/>
              </a:spcBef>
              <a:spcAft>
                <a:spcPts val="0"/>
              </a:spcAft>
              <a:buSzPct val="71101"/>
              <a:buFont typeface="Arial"/>
              <a:buChar char="•"/>
            </a:pPr>
            <a:r>
              <a:rPr lang="en-US"/>
              <a:t>Timelines for accreditation process</a:t>
            </a:r>
            <a:endParaRPr/>
          </a:p>
          <a:p>
            <a:pPr indent="-337185" lvl="0" marL="457200" rtl="0" algn="l">
              <a:lnSpc>
                <a:spcPct val="100000"/>
              </a:lnSpc>
              <a:spcBef>
                <a:spcPts val="360"/>
              </a:spcBef>
              <a:spcAft>
                <a:spcPts val="0"/>
              </a:spcAft>
              <a:buSzPct val="71101"/>
              <a:buFont typeface="Arial"/>
              <a:buChar char="•"/>
            </a:pPr>
            <a:r>
              <a:rPr lang="en-US"/>
              <a:t>Decision, recommendations</a:t>
            </a:r>
            <a:endParaRPr/>
          </a:p>
          <a:p>
            <a:pPr indent="-337185" lvl="0" marL="457200" rtl="0" algn="l">
              <a:lnSpc>
                <a:spcPct val="100000"/>
              </a:lnSpc>
              <a:spcBef>
                <a:spcPts val="360"/>
              </a:spcBef>
              <a:spcAft>
                <a:spcPts val="0"/>
              </a:spcAft>
              <a:buSzPct val="71101"/>
              <a:buFont typeface="Arial"/>
              <a:buChar char="•"/>
            </a:pPr>
            <a:r>
              <a:rPr lang="en-US"/>
              <a:t>Virtual decision meeting </a:t>
            </a:r>
            <a:endParaRPr/>
          </a:p>
          <a:p>
            <a:pPr indent="-228600" lvl="0" marL="457200" rtl="0" algn="l">
              <a:lnSpc>
                <a:spcPct val="100000"/>
              </a:lnSpc>
              <a:spcBef>
                <a:spcPts val="360"/>
              </a:spcBef>
              <a:spcAft>
                <a:spcPts val="0"/>
              </a:spcAft>
              <a:buSzPct val="71101"/>
              <a:buNone/>
            </a:pPr>
            <a:r>
              <a:t/>
            </a:r>
            <a:endParaRPr/>
          </a:p>
          <a:p>
            <a:pPr indent="0" lvl="0" marL="120015" rtl="0" algn="l">
              <a:lnSpc>
                <a:spcPct val="100000"/>
              </a:lnSpc>
              <a:spcBef>
                <a:spcPts val="360"/>
              </a:spcBef>
              <a:spcAft>
                <a:spcPts val="0"/>
              </a:spcAft>
              <a:buSzPct val="71101"/>
              <a:buNone/>
            </a:pPr>
            <a:r>
              <a:rPr lang="en-US"/>
              <a:t>Different:</a:t>
            </a:r>
            <a:endParaRPr/>
          </a:p>
          <a:p>
            <a:pPr indent="0" lvl="0" marL="120015" rtl="0" algn="l">
              <a:lnSpc>
                <a:spcPct val="100000"/>
              </a:lnSpc>
              <a:spcBef>
                <a:spcPts val="360"/>
              </a:spcBef>
              <a:spcAft>
                <a:spcPts val="0"/>
              </a:spcAft>
              <a:buSzPct val="71101"/>
              <a:buNone/>
            </a:pPr>
            <a:r>
              <a:t/>
            </a:r>
            <a:endParaRPr/>
          </a:p>
          <a:p>
            <a:pPr indent="0" lvl="0" marL="120015" rtl="0" algn="l">
              <a:lnSpc>
                <a:spcPct val="100000"/>
              </a:lnSpc>
              <a:spcBef>
                <a:spcPts val="360"/>
              </a:spcBef>
              <a:spcAft>
                <a:spcPts val="0"/>
              </a:spcAft>
              <a:buSzPct val="71101"/>
              <a:buNone/>
            </a:pPr>
            <a:r>
              <a:rPr lang="en-US"/>
              <a:t>Short meeting AFTER the decision to offer suggestions and open to questions from the provider for feedback </a:t>
            </a:r>
            <a:endParaRPr/>
          </a:p>
        </p:txBody>
      </p:sp>
      <p:sp>
        <p:nvSpPr>
          <p:cNvPr id="671" name="Google Shape;671;p33"/>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4"/>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1800"/>
              <a:buNone/>
            </a:pPr>
            <a:r>
              <a:rPr lang="en-US"/>
              <a:t>Accreditation decision</a:t>
            </a:r>
            <a:endParaRPr/>
          </a:p>
        </p:txBody>
      </p:sp>
      <p:sp>
        <p:nvSpPr>
          <p:cNvPr id="677" name="Google Shape;677;p34"/>
          <p:cNvSpPr txBox="1"/>
          <p:nvPr>
            <p:ph idx="1" type="body"/>
          </p:nvPr>
        </p:nvSpPr>
        <p:spPr>
          <a:xfrm>
            <a:off x="609600" y="1935480"/>
            <a:ext cx="10972800" cy="4389120"/>
          </a:xfrm>
          <a:prstGeom prst="rect">
            <a:avLst/>
          </a:prstGeom>
          <a:noFill/>
          <a:ln>
            <a:noFill/>
          </a:ln>
        </p:spPr>
        <p:txBody>
          <a:bodyPr anchorCtr="0" anchor="ctr" bIns="45700" lIns="91425" spcFirstLastPara="1" rIns="91425" wrap="square" tIns="45700">
            <a:normAutofit fontScale="92500" lnSpcReduction="10000"/>
          </a:bodyPr>
          <a:lstStyle/>
          <a:p>
            <a:pPr indent="-337185" lvl="0" marL="457200" rtl="0" algn="l">
              <a:lnSpc>
                <a:spcPct val="100000"/>
              </a:lnSpc>
              <a:spcBef>
                <a:spcPts val="360"/>
              </a:spcBef>
              <a:spcAft>
                <a:spcPts val="0"/>
              </a:spcAft>
              <a:buSzPct val="71101"/>
              <a:buFont typeface="Arial"/>
              <a:buChar char="•"/>
            </a:pPr>
            <a:r>
              <a:rPr lang="en-US"/>
              <a:t>The virtual decision meeting will take place 2-4 months after site visit</a:t>
            </a:r>
            <a:endParaRPr/>
          </a:p>
          <a:p>
            <a:pPr indent="-228600" lvl="0" marL="457200" rtl="0" algn="l">
              <a:lnSpc>
                <a:spcPct val="100000"/>
              </a:lnSpc>
              <a:spcBef>
                <a:spcPts val="360"/>
              </a:spcBef>
              <a:spcAft>
                <a:spcPts val="0"/>
              </a:spcAft>
              <a:buSzPct val="71101"/>
              <a:buFont typeface="Arial"/>
              <a:buNone/>
            </a:pPr>
            <a:r>
              <a:t/>
            </a:r>
            <a:endParaRPr/>
          </a:p>
          <a:p>
            <a:pPr indent="-337185" lvl="0" marL="457200" rtl="0" algn="l">
              <a:lnSpc>
                <a:spcPct val="100000"/>
              </a:lnSpc>
              <a:spcBef>
                <a:spcPts val="360"/>
              </a:spcBef>
              <a:spcAft>
                <a:spcPts val="0"/>
              </a:spcAft>
              <a:buSzPct val="71101"/>
              <a:buFont typeface="Arial"/>
              <a:buChar char="•"/>
            </a:pPr>
            <a:r>
              <a:rPr lang="en-US"/>
              <a:t>Team lead is invited to attend the meeting</a:t>
            </a:r>
            <a:endParaRPr/>
          </a:p>
          <a:p>
            <a:pPr indent="-228600" lvl="0" marL="457200" rtl="0" algn="l">
              <a:lnSpc>
                <a:spcPct val="100000"/>
              </a:lnSpc>
              <a:spcBef>
                <a:spcPts val="360"/>
              </a:spcBef>
              <a:spcAft>
                <a:spcPts val="0"/>
              </a:spcAft>
              <a:buSzPct val="71101"/>
              <a:buFont typeface="Arial"/>
              <a:buNone/>
            </a:pPr>
            <a:r>
              <a:t/>
            </a:r>
            <a:endParaRPr/>
          </a:p>
          <a:p>
            <a:pPr indent="-337185" lvl="0" marL="457200" rtl="0" algn="l">
              <a:lnSpc>
                <a:spcPct val="100000"/>
              </a:lnSpc>
              <a:spcBef>
                <a:spcPts val="360"/>
              </a:spcBef>
              <a:spcAft>
                <a:spcPts val="0"/>
              </a:spcAft>
              <a:buSzPct val="71101"/>
              <a:buFont typeface="Arial"/>
              <a:buChar char="•"/>
            </a:pPr>
            <a:r>
              <a:rPr lang="en-US"/>
              <a:t>Decision is effective immediately</a:t>
            </a:r>
            <a:endParaRPr/>
          </a:p>
          <a:p>
            <a:pPr indent="-228600" lvl="0" marL="457200" rtl="0" algn="l">
              <a:lnSpc>
                <a:spcPct val="100000"/>
              </a:lnSpc>
              <a:spcBef>
                <a:spcPts val="360"/>
              </a:spcBef>
              <a:spcAft>
                <a:spcPts val="0"/>
              </a:spcAft>
              <a:buSzPct val="71101"/>
              <a:buFont typeface="Arial"/>
              <a:buNone/>
            </a:pPr>
            <a:r>
              <a:t/>
            </a:r>
            <a:endParaRPr/>
          </a:p>
          <a:p>
            <a:pPr indent="-337185" lvl="0" marL="457200" rtl="0" algn="l">
              <a:lnSpc>
                <a:spcPct val="100000"/>
              </a:lnSpc>
              <a:spcBef>
                <a:spcPts val="360"/>
              </a:spcBef>
              <a:spcAft>
                <a:spcPts val="0"/>
              </a:spcAft>
              <a:buSzPct val="71101"/>
              <a:buFont typeface="Arial"/>
              <a:buChar char="•"/>
            </a:pPr>
            <a:r>
              <a:rPr lang="en-US"/>
              <a:t>Current policies regarding notations hold for the initial accreditation decisions </a:t>
            </a:r>
            <a:endParaRPr/>
          </a:p>
          <a:p>
            <a:pPr indent="-228600" lvl="0" marL="457200" rtl="0" algn="l">
              <a:lnSpc>
                <a:spcPct val="100000"/>
              </a:lnSpc>
              <a:spcBef>
                <a:spcPts val="360"/>
              </a:spcBef>
              <a:spcAft>
                <a:spcPts val="0"/>
              </a:spcAft>
              <a:buSzPct val="71101"/>
              <a:buFont typeface="Arial"/>
              <a:buNone/>
            </a:pPr>
            <a:r>
              <a:t/>
            </a:r>
            <a:endParaRPr/>
          </a:p>
          <a:p>
            <a:pPr indent="-337185" lvl="0" marL="457200" rtl="0" algn="l">
              <a:lnSpc>
                <a:spcPct val="100000"/>
              </a:lnSpc>
              <a:spcBef>
                <a:spcPts val="360"/>
              </a:spcBef>
              <a:spcAft>
                <a:spcPts val="0"/>
              </a:spcAft>
              <a:buSzPct val="71101"/>
              <a:buFont typeface="Arial"/>
              <a:buChar char="•"/>
            </a:pPr>
            <a:r>
              <a:rPr b="1" i="1" lang="en-US">
                <a:solidFill>
                  <a:schemeClr val="accent1"/>
                </a:solidFill>
              </a:rPr>
              <a:t>Follow timeline for QAR decision within 2-5 years; QAR site visit must occur within 5 years (state timeline may be applicable) </a:t>
            </a:r>
            <a:endParaRPr b="1" i="1">
              <a:solidFill>
                <a:schemeClr val="accent1"/>
              </a:solidFill>
            </a:endParaRPr>
          </a:p>
        </p:txBody>
      </p:sp>
      <p:sp>
        <p:nvSpPr>
          <p:cNvPr id="678" name="Google Shape;678;p3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1"/>
          <p:cNvSpPr txBox="1"/>
          <p:nvPr>
            <p:ph type="title"/>
          </p:nvPr>
        </p:nvSpPr>
        <p:spPr>
          <a:xfrm>
            <a:off x="744187" y="2711281"/>
            <a:ext cx="10972800" cy="1143000"/>
          </a:xfrm>
          <a:prstGeom prst="rect">
            <a:avLst/>
          </a:prstGeom>
          <a:noFill/>
          <a:ln>
            <a:noFill/>
          </a:ln>
        </p:spPr>
        <p:txBody>
          <a:bodyPr anchorCtr="0" anchor="b" bIns="0" lIns="0" spcFirstLastPara="1" rIns="0" wrap="square" tIns="45700">
            <a:normAutofit/>
          </a:bodyPr>
          <a:lstStyle/>
          <a:p>
            <a:pPr indent="0" lvl="0" marL="0" rtl="0" algn="ctr">
              <a:lnSpc>
                <a:spcPct val="100000"/>
              </a:lnSpc>
              <a:spcBef>
                <a:spcPts val="0"/>
              </a:spcBef>
              <a:spcAft>
                <a:spcPts val="0"/>
              </a:spcAft>
              <a:buClr>
                <a:schemeClr val="dk2"/>
              </a:buClr>
              <a:buSzPts val="5400"/>
              <a:buFont typeface="Century Gothic"/>
              <a:buNone/>
            </a:pPr>
            <a:r>
              <a:rPr lang="en-US" sz="5400"/>
              <a:t>#AlwaysImprovingTogether</a:t>
            </a:r>
            <a:endParaRPr/>
          </a:p>
        </p:txBody>
      </p:sp>
      <p:sp>
        <p:nvSpPr>
          <p:cNvPr id="685" name="Google Shape;685;p41"/>
          <p:cNvSpPr txBox="1"/>
          <p:nvPr>
            <p:ph idx="12" type="sldNum"/>
          </p:nvPr>
        </p:nvSpPr>
        <p:spPr>
          <a:xfrm>
            <a:off x="10561114" y="6097359"/>
            <a:ext cx="1016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24c866a59c4_0_350"/>
          <p:cNvSpPr txBox="1"/>
          <p:nvPr>
            <p:ph idx="12" type="sldNum"/>
          </p:nvPr>
        </p:nvSpPr>
        <p:spPr>
          <a:xfrm>
            <a:off x="10566400" y="6356351"/>
            <a:ext cx="1016100" cy="3651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692" name="Google Shape;692;g24c866a59c4_0_350"/>
          <p:cNvSpPr txBox="1"/>
          <p:nvPr/>
        </p:nvSpPr>
        <p:spPr>
          <a:xfrm>
            <a:off x="931300" y="6200375"/>
            <a:ext cx="10341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Century Gothic"/>
                <a:ea typeface="Century Gothic"/>
                <a:cs typeface="Century Gothic"/>
                <a:sym typeface="Century Gothic"/>
              </a:rPr>
              <a:t>Click </a:t>
            </a:r>
            <a:r>
              <a:rPr b="1" lang="en-US" sz="2100" u="sng">
                <a:solidFill>
                  <a:schemeClr val="hlink"/>
                </a:solidFill>
                <a:latin typeface="Century Gothic"/>
                <a:ea typeface="Century Gothic"/>
                <a:cs typeface="Century Gothic"/>
                <a:sym typeface="Century Gothic"/>
                <a:hlinkClick r:id="rId3"/>
              </a:rPr>
              <a:t>here</a:t>
            </a:r>
            <a:r>
              <a:rPr b="1" lang="en-US" sz="2100">
                <a:latin typeface="Century Gothic"/>
                <a:ea typeface="Century Gothic"/>
                <a:cs typeface="Century Gothic"/>
                <a:sym typeface="Century Gothic"/>
              </a:rPr>
              <a:t> for additional information.</a:t>
            </a:r>
            <a:endParaRPr b="1" sz="2100">
              <a:latin typeface="Century Gothic"/>
              <a:ea typeface="Century Gothic"/>
              <a:cs typeface="Century Gothic"/>
              <a:sym typeface="Century Gothic"/>
            </a:endParaRPr>
          </a:p>
        </p:txBody>
      </p:sp>
      <p:sp>
        <p:nvSpPr>
          <p:cNvPr id="693" name="Google Shape;693;g24c866a59c4_0_350"/>
          <p:cNvSpPr txBox="1"/>
          <p:nvPr/>
        </p:nvSpPr>
        <p:spPr>
          <a:xfrm>
            <a:off x="6828400" y="4151525"/>
            <a:ext cx="537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pic>
        <p:nvPicPr>
          <p:cNvPr id="694" name="Google Shape;694;g24c866a59c4_0_350"/>
          <p:cNvPicPr preferRelativeResize="0"/>
          <p:nvPr/>
        </p:nvPicPr>
        <p:blipFill>
          <a:blip r:embed="rId4">
            <a:alphaModFix/>
          </a:blip>
          <a:stretch>
            <a:fillRect/>
          </a:stretch>
        </p:blipFill>
        <p:spPr>
          <a:xfrm>
            <a:off x="1094050" y="1006775"/>
            <a:ext cx="9394299" cy="506922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5"/>
          <p:cNvSpPr txBox="1"/>
          <p:nvPr>
            <p:ph type="title"/>
          </p:nvPr>
        </p:nvSpPr>
        <p:spPr>
          <a:xfrm>
            <a:off x="609600" y="704088"/>
            <a:ext cx="11074400" cy="11430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5000"/>
              <a:buFont typeface="Century Gothic"/>
              <a:buNone/>
            </a:pPr>
            <a:r>
              <a:rPr lang="en-US"/>
              <a:t>Thank you!</a:t>
            </a:r>
            <a:endParaRPr/>
          </a:p>
        </p:txBody>
      </p:sp>
      <p:sp>
        <p:nvSpPr>
          <p:cNvPr id="700" name="Google Shape;700;p45"/>
          <p:cNvSpPr txBox="1"/>
          <p:nvPr>
            <p:ph idx="12" type="sldNum"/>
          </p:nvPr>
        </p:nvSpPr>
        <p:spPr>
          <a:xfrm>
            <a:off x="10555829" y="6076217"/>
            <a:ext cx="1016000" cy="36512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sp>
        <p:nvSpPr>
          <p:cNvPr id="701" name="Google Shape;701;p45"/>
          <p:cNvSpPr txBox="1"/>
          <p:nvPr/>
        </p:nvSpPr>
        <p:spPr>
          <a:xfrm>
            <a:off x="911624" y="2694432"/>
            <a:ext cx="9948672" cy="33547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entury Gothic"/>
                <a:ea typeface="Century Gothic"/>
                <a:cs typeface="Century Gothic"/>
                <a:sym typeface="Century Gothic"/>
              </a:rPr>
              <a:t>Please contact 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1200"/>
              </a:spcBef>
              <a:spcAft>
                <a:spcPts val="0"/>
              </a:spcAft>
              <a:buClr>
                <a:srgbClr val="000000"/>
              </a:buClr>
              <a:buSzPts val="2800"/>
              <a:buFont typeface="Arial"/>
              <a:buNone/>
            </a:pPr>
            <a:r>
              <a:rPr b="1" i="0" lang="en-US" sz="2800" u="none" cap="none" strike="noStrike">
                <a:solidFill>
                  <a:srgbClr val="000000"/>
                </a:solidFill>
                <a:latin typeface="Century Gothic"/>
                <a:ea typeface="Century Gothic"/>
                <a:cs typeface="Century Gothic"/>
                <a:sym typeface="Century Gothic"/>
              </a:rPr>
              <a:t>Linda McKee</a:t>
            </a:r>
            <a:r>
              <a:rPr b="0" i="0" lang="en-US" sz="2800" u="none" cap="none" strike="noStrike">
                <a:solidFill>
                  <a:srgbClr val="000000"/>
                </a:solidFill>
                <a:latin typeface="Century Gothic"/>
                <a:ea typeface="Century Gothic"/>
                <a:cs typeface="Century Gothic"/>
                <a:sym typeface="Century Gothic"/>
              </a:rPr>
              <a:t> </a:t>
            </a:r>
            <a:r>
              <a:rPr b="0" i="0" lang="en-US" sz="2800" u="sng" cap="none" strike="noStrike">
                <a:solidFill>
                  <a:schemeClr val="accent1"/>
                </a:solidFill>
                <a:latin typeface="Century Gothic"/>
                <a:ea typeface="Century Gothic"/>
                <a:cs typeface="Century Gothic"/>
                <a:sym typeface="Century Gothic"/>
                <a:hlinkClick r:id="rId3">
                  <a:extLst>
                    <a:ext uri="{A12FA001-AC4F-418D-AE19-62706E023703}">
                      <ahyp:hlinkClr val="tx"/>
                    </a:ext>
                  </a:extLst>
                </a:hlinkClick>
              </a:rPr>
              <a:t>l.mckee@aaqep.org</a:t>
            </a:r>
            <a:endParaRPr b="0" i="0" sz="2800" u="none" cap="none" strike="noStrike">
              <a:solidFill>
                <a:schemeClr val="accent1"/>
              </a:solidFill>
              <a:latin typeface="Century Gothic"/>
              <a:ea typeface="Century Gothic"/>
              <a:cs typeface="Century Gothic"/>
              <a:sym typeface="Century Gothic"/>
            </a:endParaRPr>
          </a:p>
          <a:p>
            <a:pPr indent="0" lvl="0" marL="0" marR="0" rtl="0" algn="ctr">
              <a:lnSpc>
                <a:spcPct val="100000"/>
              </a:lnSpc>
              <a:spcBef>
                <a:spcPts val="1200"/>
              </a:spcBef>
              <a:spcAft>
                <a:spcPts val="0"/>
              </a:spcAft>
              <a:buClr>
                <a:srgbClr val="000000"/>
              </a:buClr>
              <a:buSzPts val="2800"/>
              <a:buFont typeface="Arial"/>
              <a:buNone/>
            </a:pPr>
            <a:r>
              <a:rPr b="1" i="0" lang="en-US" sz="2800" u="none" cap="none" strike="noStrike">
                <a:solidFill>
                  <a:schemeClr val="accent1"/>
                </a:solidFill>
                <a:latin typeface="Century Gothic"/>
                <a:ea typeface="Century Gothic"/>
                <a:cs typeface="Century Gothic"/>
                <a:sym typeface="Century Gothic"/>
              </a:rPr>
              <a:t>Sungti Hsu</a:t>
            </a:r>
            <a:r>
              <a:rPr b="0" i="0" lang="en-US" sz="2800" u="none" cap="none" strike="noStrike">
                <a:solidFill>
                  <a:schemeClr val="accent1"/>
                </a:solidFill>
                <a:latin typeface="Century Gothic"/>
                <a:ea typeface="Century Gothic"/>
                <a:cs typeface="Century Gothic"/>
                <a:sym typeface="Century Gothic"/>
              </a:rPr>
              <a:t>, s.hsu@aaqep.org</a:t>
            </a:r>
            <a:endParaRPr b="0" i="0" sz="2800" u="none" cap="none" strike="noStrike">
              <a:solidFill>
                <a:schemeClr val="accent1"/>
              </a:solidFill>
              <a:latin typeface="Century Gothic"/>
              <a:ea typeface="Century Gothic"/>
              <a:cs typeface="Century Gothic"/>
              <a:sym typeface="Century Gothic"/>
            </a:endParaRPr>
          </a:p>
          <a:p>
            <a:pPr indent="0" lvl="0" marL="0" marR="0" rtl="0" algn="ctr">
              <a:lnSpc>
                <a:spcPct val="100000"/>
              </a:lnSpc>
              <a:spcBef>
                <a:spcPts val="1200"/>
              </a:spcBef>
              <a:spcAft>
                <a:spcPts val="0"/>
              </a:spcAft>
              <a:buClr>
                <a:srgbClr val="000000"/>
              </a:buClr>
              <a:buSzPts val="2800"/>
              <a:buFont typeface="Arial"/>
              <a:buNone/>
            </a:pPr>
            <a:r>
              <a:t/>
            </a:r>
            <a:endParaRPr b="0" i="0" sz="2800" u="none" cap="none" strike="noStrike">
              <a:solidFill>
                <a:schemeClr val="accent1"/>
              </a:solidFill>
              <a:latin typeface="Century Gothic"/>
              <a:ea typeface="Century Gothic"/>
              <a:cs typeface="Century Gothic"/>
              <a:sym typeface="Century Gothic"/>
            </a:endParaRPr>
          </a:p>
          <a:p>
            <a:pPr indent="0" lvl="0" marL="0" marR="0" rtl="0" algn="ctr">
              <a:lnSpc>
                <a:spcPct val="100000"/>
              </a:lnSpc>
              <a:spcBef>
                <a:spcPts val="1200"/>
              </a:spcBef>
              <a:spcAft>
                <a:spcPts val="0"/>
              </a:spcAft>
              <a:buClr>
                <a:srgbClr val="000000"/>
              </a:buClr>
              <a:buSzPts val="2800"/>
              <a:buFont typeface="Arial"/>
              <a:buNone/>
            </a:pPr>
            <a:r>
              <a:rPr b="0" i="0" lang="en-US" sz="2800" u="none" cap="none" strike="noStrike">
                <a:solidFill>
                  <a:schemeClr val="accent1"/>
                </a:solidFill>
                <a:latin typeface="Century Gothic"/>
                <a:ea typeface="Century Gothic"/>
                <a:cs typeface="Century Gothic"/>
                <a:sym typeface="Century Gothic"/>
              </a:rPr>
              <a:t>https://aaqep.org/iap </a:t>
            </a:r>
            <a:endParaRPr b="0" i="0" sz="2800" u="none" cap="none" strike="noStrike">
              <a:solidFill>
                <a:schemeClr val="accen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4c866a59c4_0_159"/>
          <p:cNvSpPr txBox="1"/>
          <p:nvPr>
            <p:ph type="title"/>
          </p:nvPr>
        </p:nvSpPr>
        <p:spPr>
          <a:xfrm>
            <a:off x="609600" y="704088"/>
            <a:ext cx="11074500" cy="10389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Clr>
                <a:schemeClr val="dk2"/>
              </a:buClr>
              <a:buSzPct val="100000"/>
              <a:buFont typeface="Century Gothic"/>
              <a:buNone/>
            </a:pPr>
            <a:r>
              <a:rPr lang="en-US"/>
              <a:t>Principles supporting the conversation</a:t>
            </a:r>
            <a:endParaRPr/>
          </a:p>
        </p:txBody>
      </p:sp>
      <p:sp>
        <p:nvSpPr>
          <p:cNvPr id="159" name="Google Shape;159;g24c866a59c4_0_159"/>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160" name="Google Shape;160;g24c866a59c4_0_159"/>
          <p:cNvGrpSpPr/>
          <p:nvPr/>
        </p:nvGrpSpPr>
        <p:grpSpPr>
          <a:xfrm>
            <a:off x="630231" y="2078770"/>
            <a:ext cx="11053689" cy="3059521"/>
            <a:chOff x="1061897" y="1154997"/>
            <a:chExt cx="10957266" cy="2355108"/>
          </a:xfrm>
        </p:grpSpPr>
        <p:grpSp>
          <p:nvGrpSpPr>
            <p:cNvPr id="161" name="Google Shape;161;g24c866a59c4_0_159"/>
            <p:cNvGrpSpPr/>
            <p:nvPr/>
          </p:nvGrpSpPr>
          <p:grpSpPr>
            <a:xfrm>
              <a:off x="1061905" y="1154997"/>
              <a:ext cx="10957254" cy="792900"/>
              <a:chOff x="913469" y="1753929"/>
              <a:chExt cx="10158774" cy="792900"/>
            </a:xfrm>
          </p:grpSpPr>
          <p:sp>
            <p:nvSpPr>
              <p:cNvPr id="162" name="Google Shape;162;g24c866a59c4_0_159"/>
              <p:cNvSpPr/>
              <p:nvPr/>
            </p:nvSpPr>
            <p:spPr>
              <a:xfrm>
                <a:off x="913469" y="1753929"/>
                <a:ext cx="4604100" cy="7929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Collaboration</a:t>
                </a:r>
                <a:endParaRPr b="0" i="0" sz="3200" u="none" cap="none" strike="noStrike">
                  <a:solidFill>
                    <a:srgbClr val="000000"/>
                  </a:solidFill>
                  <a:latin typeface="Arial"/>
                  <a:ea typeface="Arial"/>
                  <a:cs typeface="Arial"/>
                  <a:sym typeface="Arial"/>
                </a:endParaRPr>
              </a:p>
            </p:txBody>
          </p:sp>
          <p:sp>
            <p:nvSpPr>
              <p:cNvPr id="163" name="Google Shape;163;g24c866a59c4_0_159"/>
              <p:cNvSpPr/>
              <p:nvPr/>
            </p:nvSpPr>
            <p:spPr>
              <a:xfrm>
                <a:off x="4949543" y="1759869"/>
                <a:ext cx="6122700" cy="7869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Century Gothic"/>
                    <a:ea typeface="Century Gothic"/>
                    <a:cs typeface="Century Gothic"/>
                    <a:sym typeface="Century Gothic"/>
                  </a:rPr>
                  <a:t>Collaboration</a:t>
                </a:r>
                <a:r>
                  <a:rPr b="0" i="0" lang="en-US" sz="1800" u="none" cap="none" strike="noStrike">
                    <a:solidFill>
                      <a:srgbClr val="0B5394"/>
                    </a:solidFill>
                    <a:latin typeface="Century Gothic"/>
                    <a:ea typeface="Century Gothic"/>
                    <a:cs typeface="Century Gothic"/>
                    <a:sym typeface="Century Gothic"/>
                  </a:rPr>
                  <a:t> rather than competition among providers moves educator preparation forward.</a:t>
                </a:r>
                <a:endParaRPr b="0" i="0" sz="1400" u="none" cap="none" strike="noStrike">
                  <a:solidFill>
                    <a:srgbClr val="000000"/>
                  </a:solidFill>
                  <a:latin typeface="Arial"/>
                  <a:ea typeface="Arial"/>
                  <a:cs typeface="Arial"/>
                  <a:sym typeface="Arial"/>
                </a:endParaRPr>
              </a:p>
            </p:txBody>
          </p:sp>
        </p:grpSp>
        <p:grpSp>
          <p:nvGrpSpPr>
            <p:cNvPr id="164" name="Google Shape;164;g24c866a59c4_0_159"/>
            <p:cNvGrpSpPr/>
            <p:nvPr/>
          </p:nvGrpSpPr>
          <p:grpSpPr>
            <a:xfrm>
              <a:off x="1061902" y="1937409"/>
              <a:ext cx="10957259" cy="792900"/>
              <a:chOff x="932425" y="1429917"/>
              <a:chExt cx="10158779" cy="792900"/>
            </a:xfrm>
          </p:grpSpPr>
          <p:sp>
            <p:nvSpPr>
              <p:cNvPr id="165" name="Google Shape;165;g24c866a59c4_0_159"/>
              <p:cNvSpPr/>
              <p:nvPr/>
            </p:nvSpPr>
            <p:spPr>
              <a:xfrm>
                <a:off x="932425" y="1429917"/>
                <a:ext cx="4575900" cy="7929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Innovation</a:t>
                </a:r>
                <a:endParaRPr b="0" i="0" sz="3200" u="none" cap="none" strike="noStrike">
                  <a:solidFill>
                    <a:srgbClr val="000000"/>
                  </a:solidFill>
                  <a:latin typeface="Arial"/>
                  <a:ea typeface="Arial"/>
                  <a:cs typeface="Arial"/>
                  <a:sym typeface="Arial"/>
                </a:endParaRPr>
              </a:p>
            </p:txBody>
          </p:sp>
          <p:sp>
            <p:nvSpPr>
              <p:cNvPr id="166" name="Google Shape;166;g24c866a59c4_0_159"/>
              <p:cNvSpPr/>
              <p:nvPr/>
            </p:nvSpPr>
            <p:spPr>
              <a:xfrm>
                <a:off x="4968504" y="1437194"/>
                <a:ext cx="6122700" cy="7737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Century Gothic"/>
                    <a:ea typeface="Century Gothic"/>
                    <a:cs typeface="Century Gothic"/>
                    <a:sym typeface="Century Gothic"/>
                  </a:rPr>
                  <a:t>Innovation</a:t>
                </a:r>
                <a:r>
                  <a:rPr b="0" i="0" lang="en-US" sz="1800" u="none" cap="none" strike="noStrike">
                    <a:solidFill>
                      <a:srgbClr val="0B5394"/>
                    </a:solidFill>
                    <a:latin typeface="Century Gothic"/>
                    <a:ea typeface="Century Gothic"/>
                    <a:cs typeface="Century Gothic"/>
                    <a:sym typeface="Century Gothic"/>
                  </a:rPr>
                  <a:t> is integral to the continuous improvement cycle.</a:t>
                </a:r>
                <a:endParaRPr b="0" i="0" sz="1400" u="none" cap="none" strike="noStrike">
                  <a:solidFill>
                    <a:srgbClr val="000000"/>
                  </a:solidFill>
                  <a:latin typeface="Arial"/>
                  <a:ea typeface="Arial"/>
                  <a:cs typeface="Arial"/>
                  <a:sym typeface="Arial"/>
                </a:endParaRPr>
              </a:p>
            </p:txBody>
          </p:sp>
        </p:grpSp>
        <p:grpSp>
          <p:nvGrpSpPr>
            <p:cNvPr id="167" name="Google Shape;167;g24c866a59c4_0_159"/>
            <p:cNvGrpSpPr/>
            <p:nvPr/>
          </p:nvGrpSpPr>
          <p:grpSpPr>
            <a:xfrm>
              <a:off x="1061897" y="2713882"/>
              <a:ext cx="10957266" cy="796223"/>
              <a:chOff x="913461" y="1102252"/>
              <a:chExt cx="10158785" cy="796223"/>
            </a:xfrm>
          </p:grpSpPr>
          <p:sp>
            <p:nvSpPr>
              <p:cNvPr id="168" name="Google Shape;168;g24c866a59c4_0_159"/>
              <p:cNvSpPr/>
              <p:nvPr/>
            </p:nvSpPr>
            <p:spPr>
              <a:xfrm>
                <a:off x="913461" y="1102252"/>
                <a:ext cx="4575900" cy="7929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Partnership</a:t>
                </a:r>
                <a:endParaRPr b="0" i="0" sz="3200" u="none" cap="none" strike="noStrike">
                  <a:solidFill>
                    <a:srgbClr val="000000"/>
                  </a:solidFill>
                  <a:latin typeface="Arial"/>
                  <a:ea typeface="Arial"/>
                  <a:cs typeface="Arial"/>
                  <a:sym typeface="Arial"/>
                </a:endParaRPr>
              </a:p>
            </p:txBody>
          </p:sp>
          <p:sp>
            <p:nvSpPr>
              <p:cNvPr id="169" name="Google Shape;169;g24c866a59c4_0_159"/>
              <p:cNvSpPr/>
              <p:nvPr/>
            </p:nvSpPr>
            <p:spPr>
              <a:xfrm>
                <a:off x="4949546" y="1107375"/>
                <a:ext cx="6122700" cy="7911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Century Gothic"/>
                    <a:ea typeface="Century Gothic"/>
                    <a:cs typeface="Century Gothic"/>
                    <a:sym typeface="Century Gothic"/>
                  </a:rPr>
                  <a:t>Partnerships</a:t>
                </a:r>
                <a:r>
                  <a:rPr b="0" i="0" lang="en-US" sz="1800" u="none" cap="none" strike="noStrike">
                    <a:solidFill>
                      <a:srgbClr val="0B5394"/>
                    </a:solidFill>
                    <a:latin typeface="Century Gothic"/>
                    <a:ea typeface="Century Gothic"/>
                    <a:cs typeface="Century Gothic"/>
                    <a:sym typeface="Century Gothic"/>
                  </a:rPr>
                  <a:t> among providers, state authorities, and AAQEP support mutually beneficial work.</a:t>
                </a:r>
                <a:endParaRPr b="0" i="0" sz="1400" u="none" cap="none" strike="noStrike">
                  <a:solidFill>
                    <a:srgbClr val="000000"/>
                  </a:solidFill>
                  <a:latin typeface="Arial"/>
                  <a:ea typeface="Arial"/>
                  <a:cs typeface="Arial"/>
                  <a:sym typeface="Arial"/>
                </a:endParaRPr>
              </a:p>
            </p:txBody>
          </p:sp>
        </p:grpSp>
      </p:grpSp>
      <p:sp>
        <p:nvSpPr>
          <p:cNvPr id="170" name="Google Shape;170;g24c866a59c4_0_159"/>
          <p:cNvSpPr/>
          <p:nvPr/>
        </p:nvSpPr>
        <p:spPr>
          <a:xfrm>
            <a:off x="630235" y="5123846"/>
            <a:ext cx="4989000" cy="10302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Comprehensiveness</a:t>
            </a:r>
            <a:endParaRPr b="0" i="0" sz="3200" u="none" cap="none" strike="noStrike">
              <a:solidFill>
                <a:srgbClr val="000000"/>
              </a:solidFill>
              <a:latin typeface="Arial"/>
              <a:ea typeface="Arial"/>
              <a:cs typeface="Arial"/>
              <a:sym typeface="Arial"/>
            </a:endParaRPr>
          </a:p>
        </p:txBody>
      </p:sp>
      <p:sp>
        <p:nvSpPr>
          <p:cNvPr id="171" name="Google Shape;171;g24c866a59c4_0_159"/>
          <p:cNvSpPr/>
          <p:nvPr/>
        </p:nvSpPr>
        <p:spPr>
          <a:xfrm>
            <a:off x="5021827" y="5133986"/>
            <a:ext cx="6662100" cy="10104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5394"/>
                </a:solidFill>
                <a:latin typeface="Century Gothic"/>
                <a:ea typeface="Century Gothic"/>
                <a:cs typeface="Century Gothic"/>
                <a:sym typeface="Century Gothic"/>
              </a:rPr>
              <a:t>A </a:t>
            </a:r>
            <a:r>
              <a:rPr b="1" i="0" lang="en-US" sz="1800" u="none" cap="none" strike="noStrike">
                <a:solidFill>
                  <a:srgbClr val="0B5394"/>
                </a:solidFill>
                <a:latin typeface="Century Gothic"/>
                <a:ea typeface="Century Gothic"/>
                <a:cs typeface="Century Gothic"/>
                <a:sym typeface="Century Gothic"/>
              </a:rPr>
              <a:t>comprehensive</a:t>
            </a:r>
            <a:r>
              <a:rPr b="0" i="0" lang="en-US" sz="1800" u="none" cap="none" strike="noStrike">
                <a:solidFill>
                  <a:srgbClr val="0B5394"/>
                </a:solidFill>
                <a:latin typeface="Century Gothic"/>
                <a:ea typeface="Century Gothic"/>
                <a:cs typeface="Century Gothic"/>
                <a:sym typeface="Century Gothic"/>
              </a:rPr>
              <a:t> system serves </a:t>
            </a:r>
            <a:r>
              <a:rPr b="1" i="0" lang="en-US" sz="1800" u="none" cap="none" strike="noStrike">
                <a:solidFill>
                  <a:srgbClr val="0B5394"/>
                </a:solidFill>
                <a:latin typeface="Century Gothic"/>
                <a:ea typeface="Century Gothic"/>
                <a:cs typeface="Century Gothic"/>
                <a:sym typeface="Century Gothic"/>
              </a:rPr>
              <a:t>all providers </a:t>
            </a:r>
            <a:r>
              <a:rPr b="0" i="0" lang="en-US" sz="1800" u="none" cap="none" strike="noStrike">
                <a:solidFill>
                  <a:srgbClr val="0B5394"/>
                </a:solidFill>
                <a:latin typeface="Century Gothic"/>
                <a:ea typeface="Century Gothic"/>
                <a:cs typeface="Century Gothic"/>
                <a:sym typeface="Century Gothic"/>
              </a:rPr>
              <a:t>with the same quality expectations.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4c866a59c4_0_177"/>
          <p:cNvSpPr txBox="1"/>
          <p:nvPr>
            <p:ph type="title"/>
          </p:nvPr>
        </p:nvSpPr>
        <p:spPr>
          <a:xfrm>
            <a:off x="609600" y="704088"/>
            <a:ext cx="11074500" cy="10599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Clr>
                <a:schemeClr val="dk2"/>
              </a:buClr>
              <a:buSzPts val="4500"/>
              <a:buFont typeface="Century Gothic"/>
              <a:buNone/>
            </a:pPr>
            <a:r>
              <a:rPr lang="en-US" sz="4500"/>
              <a:t>Principles (cont.)</a:t>
            </a:r>
            <a:endParaRPr sz="4500"/>
          </a:p>
        </p:txBody>
      </p:sp>
      <p:sp>
        <p:nvSpPr>
          <p:cNvPr id="178" name="Google Shape;178;g24c866a59c4_0_177"/>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179" name="Google Shape;179;g24c866a59c4_0_177"/>
          <p:cNvGrpSpPr/>
          <p:nvPr/>
        </p:nvGrpSpPr>
        <p:grpSpPr>
          <a:xfrm>
            <a:off x="609581" y="2074964"/>
            <a:ext cx="10942829" cy="4281845"/>
            <a:chOff x="609558" y="3059265"/>
            <a:chExt cx="10850598" cy="4106498"/>
          </a:xfrm>
        </p:grpSpPr>
        <p:grpSp>
          <p:nvGrpSpPr>
            <p:cNvPr id="180" name="Google Shape;180;g24c866a59c4_0_177"/>
            <p:cNvGrpSpPr/>
            <p:nvPr/>
          </p:nvGrpSpPr>
          <p:grpSpPr>
            <a:xfrm>
              <a:off x="609558" y="3059265"/>
              <a:ext cx="10850598" cy="4106498"/>
              <a:chOff x="856247" y="5097087"/>
              <a:chExt cx="9518069" cy="3190256"/>
            </a:xfrm>
          </p:grpSpPr>
          <p:grpSp>
            <p:nvGrpSpPr>
              <p:cNvPr id="181" name="Google Shape;181;g24c866a59c4_0_177"/>
              <p:cNvGrpSpPr/>
              <p:nvPr/>
            </p:nvGrpSpPr>
            <p:grpSpPr>
              <a:xfrm>
                <a:off x="856287" y="5097087"/>
                <a:ext cx="9518029" cy="3190256"/>
                <a:chOff x="917685" y="5434671"/>
                <a:chExt cx="10872777" cy="4266189"/>
              </a:xfrm>
            </p:grpSpPr>
            <p:grpSp>
              <p:nvGrpSpPr>
                <p:cNvPr id="182" name="Google Shape;182;g24c866a59c4_0_177"/>
                <p:cNvGrpSpPr/>
                <p:nvPr/>
              </p:nvGrpSpPr>
              <p:grpSpPr>
                <a:xfrm>
                  <a:off x="917685" y="8577060"/>
                  <a:ext cx="10841167" cy="1123800"/>
                  <a:chOff x="798719" y="5845290"/>
                  <a:chExt cx="10051147" cy="1123800"/>
                </a:xfrm>
              </p:grpSpPr>
              <p:sp>
                <p:nvSpPr>
                  <p:cNvPr id="183" name="Google Shape;183;g24c866a59c4_0_177"/>
                  <p:cNvSpPr/>
                  <p:nvPr/>
                </p:nvSpPr>
                <p:spPr>
                  <a:xfrm>
                    <a:off x="798719" y="5845290"/>
                    <a:ext cx="4476000" cy="11238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chemeClr val="lt1"/>
                        </a:solidFill>
                        <a:latin typeface="Century Gothic"/>
                        <a:ea typeface="Century Gothic"/>
                        <a:cs typeface="Century Gothic"/>
                        <a:sym typeface="Century Gothic"/>
                      </a:rPr>
                      <a:t>Sharing</a:t>
                    </a:r>
                    <a:endParaRPr b="0" i="0" sz="3200" u="none" cap="none" strike="noStrike">
                      <a:solidFill>
                        <a:schemeClr val="lt1"/>
                      </a:solidFill>
                      <a:latin typeface="Century Gothic"/>
                      <a:ea typeface="Century Gothic"/>
                      <a:cs typeface="Century Gothic"/>
                      <a:sym typeface="Century Gothic"/>
                    </a:endParaRPr>
                  </a:p>
                </p:txBody>
              </p:sp>
              <p:sp>
                <p:nvSpPr>
                  <p:cNvPr id="184" name="Google Shape;184;g24c866a59c4_0_177"/>
                  <p:cNvSpPr/>
                  <p:nvPr/>
                </p:nvSpPr>
                <p:spPr>
                  <a:xfrm>
                    <a:off x="4727166" y="5875836"/>
                    <a:ext cx="6122700" cy="10881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 name="Google Shape;185;g24c866a59c4_0_177"/>
                <p:cNvGrpSpPr/>
                <p:nvPr/>
              </p:nvGrpSpPr>
              <p:grpSpPr>
                <a:xfrm>
                  <a:off x="917686" y="5434671"/>
                  <a:ext cx="10872776" cy="1079100"/>
                  <a:chOff x="798720" y="1569045"/>
                  <a:chExt cx="10080452" cy="1079100"/>
                </a:xfrm>
              </p:grpSpPr>
              <p:sp>
                <p:nvSpPr>
                  <p:cNvPr id="186" name="Google Shape;186;g24c866a59c4_0_177"/>
                  <p:cNvSpPr/>
                  <p:nvPr/>
                </p:nvSpPr>
                <p:spPr>
                  <a:xfrm>
                    <a:off x="798720" y="1569045"/>
                    <a:ext cx="4585200" cy="10791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Context</a:t>
                    </a:r>
                    <a:endParaRPr b="0" i="0" sz="3200" u="none" cap="none" strike="noStrike">
                      <a:solidFill>
                        <a:srgbClr val="000000"/>
                      </a:solidFill>
                      <a:latin typeface="Arial"/>
                      <a:ea typeface="Arial"/>
                      <a:cs typeface="Arial"/>
                      <a:sym typeface="Arial"/>
                    </a:endParaRPr>
                  </a:p>
                </p:txBody>
              </p:sp>
              <p:sp>
                <p:nvSpPr>
                  <p:cNvPr id="187" name="Google Shape;187;g24c866a59c4_0_177"/>
                  <p:cNvSpPr/>
                  <p:nvPr/>
                </p:nvSpPr>
                <p:spPr>
                  <a:xfrm>
                    <a:off x="4756472" y="1572537"/>
                    <a:ext cx="6122700" cy="10560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Century Gothic"/>
                        <a:ea typeface="Century Gothic"/>
                        <a:cs typeface="Century Gothic"/>
                        <a:sym typeface="Century Gothic"/>
                      </a:rPr>
                      <a:t>Context </a:t>
                    </a:r>
                    <a:r>
                      <a:rPr b="0" i="0" lang="en-US" sz="1800" u="none" cap="none" strike="noStrike">
                        <a:solidFill>
                          <a:srgbClr val="0B5394"/>
                        </a:solidFill>
                        <a:latin typeface="Century Gothic"/>
                        <a:ea typeface="Century Gothic"/>
                        <a:cs typeface="Century Gothic"/>
                        <a:sym typeface="Century Gothic"/>
                      </a:rPr>
                      <a:t>and institutional </a:t>
                    </a:r>
                    <a:r>
                      <a:rPr b="1" i="0" lang="en-US" sz="1800" u="none" cap="none" strike="noStrike">
                        <a:solidFill>
                          <a:srgbClr val="0B5394"/>
                        </a:solidFill>
                        <a:latin typeface="Century Gothic"/>
                        <a:ea typeface="Century Gothic"/>
                        <a:cs typeface="Century Gothic"/>
                        <a:sym typeface="Century Gothic"/>
                      </a:rPr>
                      <a:t>mission </a:t>
                    </a:r>
                    <a:r>
                      <a:rPr b="0" i="0" lang="en-US" sz="1800" u="none" cap="none" strike="noStrike">
                        <a:solidFill>
                          <a:srgbClr val="0B5394"/>
                        </a:solidFill>
                        <a:latin typeface="Century Gothic"/>
                        <a:ea typeface="Century Gothic"/>
                        <a:cs typeface="Century Gothic"/>
                        <a:sym typeface="Century Gothic"/>
                      </a:rPr>
                      <a:t>are recognized and respected.</a:t>
                    </a:r>
                    <a:endParaRPr b="0" i="0" sz="1400" u="none" cap="none" strike="noStrike">
                      <a:solidFill>
                        <a:srgbClr val="000000"/>
                      </a:solidFill>
                      <a:latin typeface="Arial"/>
                      <a:ea typeface="Arial"/>
                      <a:cs typeface="Arial"/>
                      <a:sym typeface="Arial"/>
                    </a:endParaRPr>
                  </a:p>
                </p:txBody>
              </p:sp>
            </p:grpSp>
          </p:grpSp>
          <p:sp>
            <p:nvSpPr>
              <p:cNvPr id="188" name="Google Shape;188;g24c866a59c4_0_177"/>
              <p:cNvSpPr/>
              <p:nvPr/>
            </p:nvSpPr>
            <p:spPr>
              <a:xfrm>
                <a:off x="856247" y="5890554"/>
                <a:ext cx="4329300" cy="8070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Consistency</a:t>
                </a:r>
                <a:endParaRPr b="0" i="0" sz="3200" u="none" cap="none" strike="noStrike">
                  <a:solidFill>
                    <a:srgbClr val="000000"/>
                  </a:solidFill>
                  <a:latin typeface="Arial"/>
                  <a:ea typeface="Arial"/>
                  <a:cs typeface="Arial"/>
                  <a:sym typeface="Arial"/>
                </a:endParaRPr>
              </a:p>
            </p:txBody>
          </p:sp>
          <p:sp>
            <p:nvSpPr>
              <p:cNvPr id="189" name="Google Shape;189;g24c866a59c4_0_177"/>
              <p:cNvSpPr/>
              <p:nvPr/>
            </p:nvSpPr>
            <p:spPr>
              <a:xfrm>
                <a:off x="4592981" y="5887135"/>
                <a:ext cx="5781000" cy="8136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182875" spcFirstLastPara="1" rIns="36575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Century Gothic"/>
                    <a:ea typeface="Century Gothic"/>
                    <a:cs typeface="Century Gothic"/>
                    <a:sym typeface="Century Gothic"/>
                  </a:rPr>
                  <a:t>Consistency</a:t>
                </a:r>
                <a:r>
                  <a:rPr b="0" i="0" lang="en-US" sz="1800" u="none" cap="none" strike="noStrike">
                    <a:solidFill>
                      <a:srgbClr val="0B5394"/>
                    </a:solidFill>
                    <a:latin typeface="Century Gothic"/>
                    <a:ea typeface="Century Gothic"/>
                    <a:cs typeface="Century Gothic"/>
                    <a:sym typeface="Century Gothic"/>
                  </a:rPr>
                  <a:t> and calibration of reviews and decisions are critical to their credibility.</a:t>
                </a:r>
                <a:endParaRPr b="0" i="0" sz="1400" u="none" cap="none" strike="noStrike">
                  <a:solidFill>
                    <a:srgbClr val="000000"/>
                  </a:solidFill>
                  <a:latin typeface="Arial"/>
                  <a:ea typeface="Arial"/>
                  <a:cs typeface="Arial"/>
                  <a:sym typeface="Arial"/>
                </a:endParaRPr>
              </a:p>
            </p:txBody>
          </p:sp>
        </p:grpSp>
        <p:sp>
          <p:nvSpPr>
            <p:cNvPr id="190" name="Google Shape;190;g24c866a59c4_0_177"/>
            <p:cNvSpPr/>
            <p:nvPr/>
          </p:nvSpPr>
          <p:spPr>
            <a:xfrm>
              <a:off x="609600" y="5115647"/>
              <a:ext cx="4935600" cy="1052400"/>
            </a:xfrm>
            <a:prstGeom prst="homePlate">
              <a:avLst>
                <a:gd fmla="val 50000" name="adj"/>
              </a:avLst>
            </a:prstGeom>
            <a:solidFill>
              <a:srgbClr val="0B5394"/>
            </a:solidFill>
            <a:ln cap="flat" cmpd="sng" w="9525">
              <a:solidFill>
                <a:schemeClr val="lt1"/>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FFFFFF"/>
                  </a:solidFill>
                  <a:latin typeface="Century Gothic"/>
                  <a:ea typeface="Century Gothic"/>
                  <a:cs typeface="Century Gothic"/>
                  <a:sym typeface="Century Gothic"/>
                </a:rPr>
                <a:t>Efficiency</a:t>
              </a:r>
              <a:endParaRPr b="0" i="0" sz="3200" u="none" cap="none" strike="noStrike">
                <a:solidFill>
                  <a:srgbClr val="000000"/>
                </a:solidFill>
                <a:latin typeface="Arial"/>
                <a:ea typeface="Arial"/>
                <a:cs typeface="Arial"/>
                <a:sym typeface="Arial"/>
              </a:endParaRPr>
            </a:p>
          </p:txBody>
        </p:sp>
        <p:sp>
          <p:nvSpPr>
            <p:cNvPr id="191" name="Google Shape;191;g24c866a59c4_0_177"/>
            <p:cNvSpPr/>
            <p:nvPr/>
          </p:nvSpPr>
          <p:spPr>
            <a:xfrm>
              <a:off x="4869662" y="5120638"/>
              <a:ext cx="6590400" cy="1047300"/>
            </a:xfrm>
            <a:prstGeom prst="chevron">
              <a:avLst>
                <a:gd fmla="val 50000" name="adj"/>
              </a:avLst>
            </a:prstGeom>
            <a:solidFill>
              <a:srgbClr val="F2F2F2"/>
            </a:solidFill>
            <a:ln cap="flat" cmpd="sng" w="9525">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5394"/>
                </a:solidFill>
                <a:latin typeface="Century Gothic"/>
                <a:ea typeface="Century Gothic"/>
                <a:cs typeface="Century Gothic"/>
                <a:sym typeface="Century Gothic"/>
              </a:endParaRPr>
            </a:p>
          </p:txBody>
        </p:sp>
      </p:grpSp>
      <p:sp>
        <p:nvSpPr>
          <p:cNvPr id="192" name="Google Shape;192;g24c866a59c4_0_177"/>
          <p:cNvSpPr/>
          <p:nvPr/>
        </p:nvSpPr>
        <p:spPr>
          <a:xfrm>
            <a:off x="5643417" y="4441773"/>
            <a:ext cx="5368500" cy="646200"/>
          </a:xfrm>
          <a:prstGeom prst="rect">
            <a:avLst/>
          </a:prstGeom>
          <a:noFill/>
          <a:ln>
            <a:noFill/>
          </a:ln>
        </p:spPr>
        <p:txBody>
          <a:bodyPr anchorCtr="0" anchor="t" bIns="45700" lIns="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5394"/>
                </a:solidFill>
                <a:latin typeface="Century Gothic"/>
                <a:ea typeface="Century Gothic"/>
                <a:cs typeface="Century Gothic"/>
                <a:sym typeface="Century Gothic"/>
              </a:rPr>
              <a:t>Operations maximize </a:t>
            </a:r>
            <a:r>
              <a:rPr b="1" i="0" lang="en-US" sz="1800" u="none" cap="none" strike="noStrike">
                <a:solidFill>
                  <a:srgbClr val="0B5394"/>
                </a:solidFill>
                <a:latin typeface="Century Gothic"/>
                <a:ea typeface="Century Gothic"/>
                <a:cs typeface="Century Gothic"/>
                <a:sym typeface="Century Gothic"/>
              </a:rPr>
              <a:t>efficiency </a:t>
            </a:r>
            <a:r>
              <a:rPr b="0" i="0" lang="en-US" sz="1800" u="none" cap="none" strike="noStrike">
                <a:solidFill>
                  <a:srgbClr val="0B5394"/>
                </a:solidFill>
                <a:latin typeface="Century Gothic"/>
                <a:ea typeface="Century Gothic"/>
                <a:cs typeface="Century Gothic"/>
                <a:sym typeface="Century Gothic"/>
              </a:rPr>
              <a:t>and strive for </a:t>
            </a:r>
            <a:r>
              <a:rPr b="1" i="0" lang="en-US" sz="1800" u="none" cap="none" strike="noStrike">
                <a:solidFill>
                  <a:srgbClr val="0B5394"/>
                </a:solidFill>
                <a:latin typeface="Century Gothic"/>
                <a:ea typeface="Century Gothic"/>
                <a:cs typeface="Century Gothic"/>
                <a:sym typeface="Century Gothic"/>
              </a:rPr>
              <a:t>frugality</a:t>
            </a:r>
            <a:r>
              <a:rPr b="0" i="0" lang="en-US" sz="1800" u="none" cap="none" strike="noStrike">
                <a:solidFill>
                  <a:srgbClr val="0B5394"/>
                </a:solidFill>
                <a:latin typeface="Century Gothic"/>
                <a:ea typeface="Century Gothic"/>
                <a:cs typeface="Century Gothic"/>
                <a:sym typeface="Century Gothic"/>
              </a:rPr>
              <a:t> while maintaining quality.</a:t>
            </a:r>
            <a:endParaRPr b="0" i="0" sz="1400" u="none" cap="none" strike="noStrike">
              <a:solidFill>
                <a:srgbClr val="000000"/>
              </a:solidFill>
              <a:latin typeface="Arial"/>
              <a:ea typeface="Arial"/>
              <a:cs typeface="Arial"/>
              <a:sym typeface="Arial"/>
            </a:endParaRPr>
          </a:p>
        </p:txBody>
      </p:sp>
      <p:sp>
        <p:nvSpPr>
          <p:cNvPr id="193" name="Google Shape;193;g24c866a59c4_0_177"/>
          <p:cNvSpPr txBox="1"/>
          <p:nvPr/>
        </p:nvSpPr>
        <p:spPr>
          <a:xfrm>
            <a:off x="5643417" y="5513423"/>
            <a:ext cx="4779900" cy="6465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Century Gothic"/>
                <a:ea typeface="Century Gothic"/>
                <a:cs typeface="Century Gothic"/>
                <a:sym typeface="Century Gothic"/>
              </a:rPr>
              <a:t>Broad dissemination </a:t>
            </a:r>
            <a:r>
              <a:rPr b="0" i="0" lang="en-US" sz="1800" u="none" cap="none" strike="noStrike">
                <a:solidFill>
                  <a:srgbClr val="0B5394"/>
                </a:solidFill>
                <a:latin typeface="Century Gothic"/>
                <a:ea typeface="Century Gothic"/>
                <a:cs typeface="Century Gothic"/>
                <a:sym typeface="Century Gothic"/>
              </a:rPr>
              <a:t>of findings and innovations benefit the field as whole.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4c866a59c4_0_198"/>
          <p:cNvSpPr txBox="1"/>
          <p:nvPr>
            <p:ph type="title"/>
          </p:nvPr>
        </p:nvSpPr>
        <p:spPr>
          <a:xfrm>
            <a:off x="813902" y="948564"/>
            <a:ext cx="10861800" cy="9573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dk2"/>
              </a:buClr>
              <a:buSzPts val="3600"/>
              <a:buFont typeface="Century Gothic"/>
              <a:buNone/>
            </a:pPr>
            <a:r>
              <a:rPr lang="en-US" sz="4400"/>
              <a:t>AAQEP today</a:t>
            </a:r>
            <a:br>
              <a:rPr lang="en-US" sz="3600"/>
            </a:br>
            <a:r>
              <a:rPr lang="en-US" sz="3200"/>
              <a:t>200</a:t>
            </a:r>
            <a:r>
              <a:rPr lang="en-US" sz="3200"/>
              <a:t>+ members, 100+ accredited, 37 states/jurisdictions</a:t>
            </a:r>
            <a:endParaRPr/>
          </a:p>
        </p:txBody>
      </p:sp>
      <p:sp>
        <p:nvSpPr>
          <p:cNvPr id="200" name="Google Shape;200;g24c866a59c4_0_198"/>
          <p:cNvSpPr txBox="1"/>
          <p:nvPr>
            <p:ph idx="12" type="sldNum"/>
          </p:nvPr>
        </p:nvSpPr>
        <p:spPr>
          <a:xfrm>
            <a:off x="10566400" y="6356351"/>
            <a:ext cx="1016100" cy="3651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01" name="Google Shape;201;g24c866a59c4_0_198"/>
          <p:cNvSpPr txBox="1"/>
          <p:nvPr/>
        </p:nvSpPr>
        <p:spPr>
          <a:xfrm>
            <a:off x="8516218" y="2209648"/>
            <a:ext cx="31596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5394"/>
                </a:solidFill>
                <a:latin typeface="Century Gothic"/>
                <a:ea typeface="Century Gothic"/>
                <a:cs typeface="Century Gothic"/>
                <a:sym typeface="Century Gothic"/>
              </a:rPr>
              <a:t>This diverse provider population includes: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Initial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Advanced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Doctoral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Traditional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Alternative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Online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Large, medium, &amp; small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Public</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Independent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Regional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Community colleges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B5394"/>
              </a:buClr>
              <a:buSzPts val="1800"/>
              <a:buFont typeface="Arial"/>
              <a:buChar char="•"/>
            </a:pPr>
            <a:r>
              <a:rPr b="0" i="0" lang="en-US" sz="1800" u="none" cap="none" strike="noStrike">
                <a:solidFill>
                  <a:srgbClr val="0B5394"/>
                </a:solidFill>
                <a:latin typeface="Century Gothic"/>
                <a:ea typeface="Century Gothic"/>
                <a:cs typeface="Century Gothic"/>
                <a:sym typeface="Century Gothic"/>
              </a:rPr>
              <a:t>Land grant institutions</a:t>
            </a:r>
            <a:endParaRPr b="0" i="0" sz="1400" u="none" cap="none" strike="noStrike">
              <a:solidFill>
                <a:srgbClr val="000000"/>
              </a:solidFill>
              <a:latin typeface="Arial"/>
              <a:ea typeface="Arial"/>
              <a:cs typeface="Arial"/>
              <a:sym typeface="Arial"/>
            </a:endParaRPr>
          </a:p>
        </p:txBody>
      </p:sp>
      <p:sp>
        <p:nvSpPr>
          <p:cNvPr id="202" name="Google Shape;202;g24c866a59c4_0_198"/>
          <p:cNvSpPr txBox="1"/>
          <p:nvPr/>
        </p:nvSpPr>
        <p:spPr>
          <a:xfrm>
            <a:off x="7892421" y="834036"/>
            <a:ext cx="3063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CHEA Recognized in 2021</a:t>
            </a:r>
            <a:endParaRPr b="0" i="0" sz="1400" u="none" cap="none" strike="noStrike">
              <a:solidFill>
                <a:srgbClr val="000000"/>
              </a:solidFill>
              <a:latin typeface="Arial"/>
              <a:ea typeface="Arial"/>
              <a:cs typeface="Arial"/>
              <a:sym typeface="Arial"/>
            </a:endParaRPr>
          </a:p>
        </p:txBody>
      </p:sp>
      <p:pic>
        <p:nvPicPr>
          <p:cNvPr descr="Logo&#10;&#10;Description automatically generated" id="203" name="Google Shape;203;g24c866a59c4_0_198"/>
          <p:cNvPicPr preferRelativeResize="0"/>
          <p:nvPr/>
        </p:nvPicPr>
        <p:blipFill rotWithShape="1">
          <a:blip r:embed="rId3">
            <a:alphaModFix/>
          </a:blip>
          <a:srcRect b="0" l="0" r="0" t="0"/>
          <a:stretch/>
        </p:blipFill>
        <p:spPr>
          <a:xfrm>
            <a:off x="10852429" y="531001"/>
            <a:ext cx="1121666" cy="975362"/>
          </a:xfrm>
          <a:prstGeom prst="rect">
            <a:avLst/>
          </a:prstGeom>
          <a:noFill/>
          <a:ln>
            <a:noFill/>
          </a:ln>
        </p:spPr>
      </p:pic>
      <p:pic>
        <p:nvPicPr>
          <p:cNvPr id="204" name="Google Shape;204;g24c866a59c4_0_198"/>
          <p:cNvPicPr preferRelativeResize="0"/>
          <p:nvPr/>
        </p:nvPicPr>
        <p:blipFill>
          <a:blip r:embed="rId4">
            <a:alphaModFix/>
          </a:blip>
          <a:stretch>
            <a:fillRect/>
          </a:stretch>
        </p:blipFill>
        <p:spPr>
          <a:xfrm>
            <a:off x="533125" y="2074114"/>
            <a:ext cx="7359309" cy="46473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resentation on brainstorming">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2018-10-31T13:03:13Z</dcterms:created>
  <dc:creator>Christine DeGregory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7.40691E7</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